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0" r:id="rId2"/>
    <p:sldId id="294" r:id="rId3"/>
    <p:sldId id="261" r:id="rId4"/>
    <p:sldId id="258" r:id="rId5"/>
    <p:sldId id="257" r:id="rId6"/>
    <p:sldId id="256" r:id="rId7"/>
    <p:sldId id="279" r:id="rId8"/>
    <p:sldId id="302" r:id="rId9"/>
    <p:sldId id="272" r:id="rId10"/>
    <p:sldId id="295" r:id="rId11"/>
    <p:sldId id="322" r:id="rId12"/>
    <p:sldId id="291" r:id="rId13"/>
    <p:sldId id="293" r:id="rId14"/>
    <p:sldId id="292" r:id="rId15"/>
    <p:sldId id="296" r:id="rId16"/>
    <p:sldId id="321" r:id="rId17"/>
    <p:sldId id="287" r:id="rId18"/>
    <p:sldId id="315" r:id="rId19"/>
    <p:sldId id="316" r:id="rId20"/>
    <p:sldId id="318" r:id="rId21"/>
    <p:sldId id="348" r:id="rId22"/>
    <p:sldId id="349" r:id="rId23"/>
    <p:sldId id="355" r:id="rId24"/>
    <p:sldId id="323" r:id="rId25"/>
    <p:sldId id="307" r:id="rId26"/>
    <p:sldId id="320" r:id="rId27"/>
    <p:sldId id="306" r:id="rId28"/>
    <p:sldId id="319" r:id="rId2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366FF"/>
    <a:srgbClr val="FF0066"/>
    <a:srgbClr val="FFCC00"/>
    <a:srgbClr val="33CC33"/>
    <a:srgbClr val="D60093"/>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672" autoAdjust="0"/>
    <p:restoredTop sz="94660"/>
  </p:normalViewPr>
  <p:slideViewPr>
    <p:cSldViewPr snapToGrid="0">
      <p:cViewPr varScale="1">
        <p:scale>
          <a:sx n="105" d="100"/>
          <a:sy n="105" d="100"/>
        </p:scale>
        <p:origin x="1962" y="96"/>
      </p:cViewPr>
      <p:guideLst>
        <p:guide orient="horz" pos="2160"/>
        <p:guide pos="2880"/>
      </p:guideLst>
    </p:cSldViewPr>
  </p:slideViewPr>
  <p:notesTextViewPr>
    <p:cViewPr>
      <p:scale>
        <a:sx n="100" d="100"/>
        <a:sy n="100" d="100"/>
      </p:scale>
      <p:origin x="0" y="0"/>
    </p:cViewPr>
  </p:notesTextViewPr>
  <p:sorterViewPr>
    <p:cViewPr>
      <p:scale>
        <a:sx n="33" d="100"/>
        <a:sy n="33"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0649E04-4338-4A85-9437-81C408A54BCA}" type="slidenum">
              <a:rPr lang="en-US" altLang="en-US"/>
              <a:pPr/>
              <a:t>‹#›</a:t>
            </a:fld>
            <a:endParaRPr lang="en-US" altLang="en-US"/>
          </a:p>
        </p:txBody>
      </p:sp>
    </p:spTree>
    <p:extLst>
      <p:ext uri="{BB962C8B-B14F-4D97-AF65-F5344CB8AC3E}">
        <p14:creationId xmlns:p14="http://schemas.microsoft.com/office/powerpoint/2010/main" val="39705449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3DFBDE1-929C-4FFD-A927-36ABE82E89FE}" type="slidenum">
              <a:rPr lang="en-US" altLang="en-US"/>
              <a:pPr/>
              <a:t>‹#›</a:t>
            </a:fld>
            <a:endParaRPr lang="en-US" altLang="en-US"/>
          </a:p>
        </p:txBody>
      </p:sp>
    </p:spTree>
    <p:extLst>
      <p:ext uri="{BB962C8B-B14F-4D97-AF65-F5344CB8AC3E}">
        <p14:creationId xmlns:p14="http://schemas.microsoft.com/office/powerpoint/2010/main" val="11271646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E567FA0-7F88-4354-ACD8-B32087074950}" type="slidenum">
              <a:rPr lang="en-US" altLang="en-US"/>
              <a:pPr/>
              <a:t>‹#›</a:t>
            </a:fld>
            <a:endParaRPr lang="en-US" altLang="en-US"/>
          </a:p>
        </p:txBody>
      </p:sp>
    </p:spTree>
    <p:extLst>
      <p:ext uri="{BB962C8B-B14F-4D97-AF65-F5344CB8AC3E}">
        <p14:creationId xmlns:p14="http://schemas.microsoft.com/office/powerpoint/2010/main" val="22447749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7A2F6FA0-F412-4B56-A002-2870A6D9E28A}" type="slidenum">
              <a:rPr lang="en-US" altLang="en-US"/>
              <a:pPr/>
              <a:t>‹#›</a:t>
            </a:fld>
            <a:endParaRPr lang="en-US" altLang="en-US"/>
          </a:p>
        </p:txBody>
      </p:sp>
    </p:spTree>
    <p:extLst>
      <p:ext uri="{BB962C8B-B14F-4D97-AF65-F5344CB8AC3E}">
        <p14:creationId xmlns:p14="http://schemas.microsoft.com/office/powerpoint/2010/main" val="28491695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37F52EB-C8ED-4A58-9318-B382734A99F1}" type="slidenum">
              <a:rPr lang="en-US" altLang="en-US"/>
              <a:pPr/>
              <a:t>‹#›</a:t>
            </a:fld>
            <a:endParaRPr lang="en-US" altLang="en-US"/>
          </a:p>
        </p:txBody>
      </p:sp>
    </p:spTree>
    <p:extLst>
      <p:ext uri="{BB962C8B-B14F-4D97-AF65-F5344CB8AC3E}">
        <p14:creationId xmlns:p14="http://schemas.microsoft.com/office/powerpoint/2010/main" val="3195164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36A00C02-0005-42A6-87E4-B10C4431B236}" type="slidenum">
              <a:rPr lang="en-US" altLang="en-US"/>
              <a:pPr/>
              <a:t>‹#›</a:t>
            </a:fld>
            <a:endParaRPr lang="en-US" altLang="en-US"/>
          </a:p>
        </p:txBody>
      </p:sp>
    </p:spTree>
    <p:extLst>
      <p:ext uri="{BB962C8B-B14F-4D97-AF65-F5344CB8AC3E}">
        <p14:creationId xmlns:p14="http://schemas.microsoft.com/office/powerpoint/2010/main" val="16323319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5E03F3B0-0072-4AB5-8BF7-951891E60EC1}" type="slidenum">
              <a:rPr lang="en-US" altLang="en-US"/>
              <a:pPr/>
              <a:t>‹#›</a:t>
            </a:fld>
            <a:endParaRPr lang="en-US" altLang="en-US"/>
          </a:p>
        </p:txBody>
      </p:sp>
    </p:spTree>
    <p:extLst>
      <p:ext uri="{BB962C8B-B14F-4D97-AF65-F5344CB8AC3E}">
        <p14:creationId xmlns:p14="http://schemas.microsoft.com/office/powerpoint/2010/main" val="12599928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14BA7F04-6A77-4C70-B559-E7D996927B26}" type="slidenum">
              <a:rPr lang="en-US" altLang="en-US"/>
              <a:pPr/>
              <a:t>‹#›</a:t>
            </a:fld>
            <a:endParaRPr lang="en-US" altLang="en-US"/>
          </a:p>
        </p:txBody>
      </p:sp>
    </p:spTree>
    <p:extLst>
      <p:ext uri="{BB962C8B-B14F-4D97-AF65-F5344CB8AC3E}">
        <p14:creationId xmlns:p14="http://schemas.microsoft.com/office/powerpoint/2010/main" val="6198166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545849D9-9D5A-4631-BB02-D4F39B65BFB2}" type="slidenum">
              <a:rPr lang="en-US" altLang="en-US"/>
              <a:pPr/>
              <a:t>‹#›</a:t>
            </a:fld>
            <a:endParaRPr lang="en-US" altLang="en-US"/>
          </a:p>
        </p:txBody>
      </p:sp>
    </p:spTree>
    <p:extLst>
      <p:ext uri="{BB962C8B-B14F-4D97-AF65-F5344CB8AC3E}">
        <p14:creationId xmlns:p14="http://schemas.microsoft.com/office/powerpoint/2010/main" val="26633821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CE28E3BE-9D70-452A-ABE9-0C8C0971D62A}" type="slidenum">
              <a:rPr lang="en-US" altLang="en-US"/>
              <a:pPr/>
              <a:t>‹#›</a:t>
            </a:fld>
            <a:endParaRPr lang="en-US" altLang="en-US"/>
          </a:p>
        </p:txBody>
      </p:sp>
    </p:spTree>
    <p:extLst>
      <p:ext uri="{BB962C8B-B14F-4D97-AF65-F5344CB8AC3E}">
        <p14:creationId xmlns:p14="http://schemas.microsoft.com/office/powerpoint/2010/main" val="23521145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F1963346-500E-4361-A28B-93F5DEC6633E}" type="slidenum">
              <a:rPr lang="en-US" altLang="en-US"/>
              <a:pPr/>
              <a:t>‹#›</a:t>
            </a:fld>
            <a:endParaRPr lang="en-US" altLang="en-US"/>
          </a:p>
        </p:txBody>
      </p:sp>
    </p:spTree>
    <p:extLst>
      <p:ext uri="{BB962C8B-B14F-4D97-AF65-F5344CB8AC3E}">
        <p14:creationId xmlns:p14="http://schemas.microsoft.com/office/powerpoint/2010/main" val="23197385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1D8CF43E-17E7-4C0B-B59B-F8A2F17310A7}"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6.xml"/><Relationship Id="rId5" Type="http://schemas.openxmlformats.org/officeDocument/2006/relationships/image" Target="../media/image14.jpeg"/><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6.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050" name="Text Box 2"/>
          <p:cNvSpPr txBox="1">
            <a:spLocks noChangeArrowheads="1"/>
          </p:cNvSpPr>
          <p:nvPr/>
        </p:nvSpPr>
        <p:spPr bwMode="auto">
          <a:xfrm>
            <a:off x="664083" y="1787589"/>
            <a:ext cx="8029762"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131763" eaLnBrk="0" hangingPunct="0">
              <a:defRPr>
                <a:solidFill>
                  <a:schemeClr val="tx1"/>
                </a:solidFill>
                <a:latin typeface="Arial" panose="020B0604020202020204" pitchFamily="34" charset="0"/>
              </a:defRPr>
            </a:lvl1pPr>
            <a:lvl2pPr marL="742950" indent="-285750" defTabSz="131763" eaLnBrk="0" hangingPunct="0">
              <a:defRPr>
                <a:solidFill>
                  <a:schemeClr val="tx1"/>
                </a:solidFill>
                <a:latin typeface="Arial" panose="020B0604020202020204" pitchFamily="34" charset="0"/>
              </a:defRPr>
            </a:lvl2pPr>
            <a:lvl3pPr marL="1143000" indent="-228600" defTabSz="131763" eaLnBrk="0" hangingPunct="0">
              <a:defRPr>
                <a:solidFill>
                  <a:schemeClr val="tx1"/>
                </a:solidFill>
                <a:latin typeface="Arial" panose="020B0604020202020204" pitchFamily="34" charset="0"/>
              </a:defRPr>
            </a:lvl3pPr>
            <a:lvl4pPr marL="1600200" indent="-228600" defTabSz="131763" eaLnBrk="0" hangingPunct="0">
              <a:defRPr>
                <a:solidFill>
                  <a:schemeClr val="tx1"/>
                </a:solidFill>
                <a:latin typeface="Arial" panose="020B0604020202020204" pitchFamily="34" charset="0"/>
              </a:defRPr>
            </a:lvl4pPr>
            <a:lvl5pPr marL="2057400" indent="-228600" defTabSz="131763" eaLnBrk="0" hangingPunct="0">
              <a:defRPr>
                <a:solidFill>
                  <a:schemeClr val="tx1"/>
                </a:solidFill>
                <a:latin typeface="Arial" panose="020B0604020202020204" pitchFamily="34" charset="0"/>
              </a:defRPr>
            </a:lvl5pPr>
            <a:lvl6pPr marL="2514600" indent="-228600" defTabSz="131763" eaLnBrk="0" fontAlgn="base" hangingPunct="0">
              <a:spcBef>
                <a:spcPct val="0"/>
              </a:spcBef>
              <a:spcAft>
                <a:spcPct val="0"/>
              </a:spcAft>
              <a:defRPr>
                <a:solidFill>
                  <a:schemeClr val="tx1"/>
                </a:solidFill>
                <a:latin typeface="Arial" panose="020B0604020202020204" pitchFamily="34" charset="0"/>
              </a:defRPr>
            </a:lvl6pPr>
            <a:lvl7pPr marL="2971800" indent="-228600" defTabSz="131763" eaLnBrk="0" fontAlgn="base" hangingPunct="0">
              <a:spcBef>
                <a:spcPct val="0"/>
              </a:spcBef>
              <a:spcAft>
                <a:spcPct val="0"/>
              </a:spcAft>
              <a:defRPr>
                <a:solidFill>
                  <a:schemeClr val="tx1"/>
                </a:solidFill>
                <a:latin typeface="Arial" panose="020B0604020202020204" pitchFamily="34" charset="0"/>
              </a:defRPr>
            </a:lvl7pPr>
            <a:lvl8pPr marL="3429000" indent="-228600" defTabSz="131763" eaLnBrk="0" fontAlgn="base" hangingPunct="0">
              <a:spcBef>
                <a:spcPct val="0"/>
              </a:spcBef>
              <a:spcAft>
                <a:spcPct val="0"/>
              </a:spcAft>
              <a:defRPr>
                <a:solidFill>
                  <a:schemeClr val="tx1"/>
                </a:solidFill>
                <a:latin typeface="Arial" panose="020B0604020202020204" pitchFamily="34" charset="0"/>
              </a:defRPr>
            </a:lvl8pPr>
            <a:lvl9pPr marL="3886200" indent="-228600" defTabSz="131763"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20000"/>
              </a:lnSpc>
            </a:pPr>
            <a:r>
              <a:rPr lang="en-US" altLang="en-US" sz="2600" b="1" dirty="0">
                <a:solidFill>
                  <a:srgbClr val="FFCC00"/>
                </a:solidFill>
                <a:latin typeface="Comic Sans MS" panose="030F0702030302020204" pitchFamily="66" charset="0"/>
              </a:rPr>
              <a:t>		</a:t>
            </a:r>
            <a:r>
              <a:rPr lang="en-US" altLang="en-US" sz="2000" b="1" dirty="0">
                <a:solidFill>
                  <a:srgbClr val="FFCC00"/>
                </a:solidFill>
                <a:latin typeface="Comic Sans MS" panose="030F0702030302020204" pitchFamily="66" charset="0"/>
              </a:rPr>
              <a:t>By using SB for both </a:t>
            </a:r>
            <a:r>
              <a:rPr lang="en-US" altLang="en-US" sz="2000" b="1" u="sng" dirty="0">
                <a:solidFill>
                  <a:srgbClr val="FFCC00"/>
                </a:solidFill>
                <a:latin typeface="Comic Sans MS" panose="030F0702030302020204" pitchFamily="66" charset="0"/>
              </a:rPr>
              <a:t>gel</a:t>
            </a:r>
            <a:r>
              <a:rPr lang="en-US" altLang="en-US" sz="2000" b="1" dirty="0">
                <a:solidFill>
                  <a:srgbClr val="FFCC00"/>
                </a:solidFill>
                <a:latin typeface="Comic Sans MS" panose="030F0702030302020204" pitchFamily="66" charset="0"/>
              </a:rPr>
              <a:t> and </a:t>
            </a:r>
            <a:r>
              <a:rPr lang="en-US" altLang="en-US" sz="2000" b="1" u="sng" dirty="0">
                <a:solidFill>
                  <a:srgbClr val="FFCC00"/>
                </a:solidFill>
                <a:latin typeface="Comic Sans MS" panose="030F0702030302020204" pitchFamily="66" charset="0"/>
              </a:rPr>
              <a:t>running buffer</a:t>
            </a:r>
            <a:r>
              <a:rPr lang="en-US" altLang="en-US" sz="2000" b="1" dirty="0">
                <a:solidFill>
                  <a:srgbClr val="FFCC00"/>
                </a:solidFill>
                <a:latin typeface="Comic Sans MS" panose="030F0702030302020204" pitchFamily="66" charset="0"/>
              </a:rPr>
              <a:t>, we can:</a:t>
            </a:r>
          </a:p>
          <a:p>
            <a:pPr eaLnBrk="1" hangingPunct="1"/>
            <a:endParaRPr lang="en-US" altLang="en-US" sz="2000" b="1" dirty="0">
              <a:solidFill>
                <a:srgbClr val="FFCC00"/>
              </a:solidFill>
              <a:latin typeface="Comic Sans MS" panose="030F0702030302020204" pitchFamily="66" charset="0"/>
            </a:endParaRPr>
          </a:p>
          <a:p>
            <a:pPr eaLnBrk="1" hangingPunct="1"/>
            <a:r>
              <a:rPr lang="en-US" altLang="en-US" sz="2400" b="1" dirty="0">
                <a:solidFill>
                  <a:srgbClr val="FFCC00"/>
                </a:solidFill>
                <a:latin typeface="Comic Sans MS" panose="030F0702030302020204" pitchFamily="66" charset="0"/>
              </a:rPr>
              <a:t>1) Run gels faster &amp; at higher-throughputs</a:t>
            </a:r>
          </a:p>
          <a:p>
            <a:pPr eaLnBrk="1" hangingPunct="1"/>
            <a:endParaRPr lang="en-US" altLang="en-US" sz="2400" b="1" dirty="0">
              <a:solidFill>
                <a:srgbClr val="FFCC00"/>
              </a:solidFill>
              <a:latin typeface="Comic Sans MS" panose="030F0702030302020204" pitchFamily="66" charset="0"/>
            </a:endParaRPr>
          </a:p>
          <a:p>
            <a:pPr eaLnBrk="1" hangingPunct="1">
              <a:lnSpc>
                <a:spcPct val="120000"/>
              </a:lnSpc>
            </a:pPr>
            <a:r>
              <a:rPr lang="en-US" altLang="en-US" sz="2400" b="1" dirty="0">
                <a:solidFill>
                  <a:srgbClr val="FFCC00"/>
                </a:solidFill>
                <a:latin typeface="Comic Sans MS" panose="030F0702030302020204" pitchFamily="66" charset="0"/>
              </a:rPr>
              <a:t>2) Get better quality gels</a:t>
            </a:r>
          </a:p>
          <a:p>
            <a:pPr eaLnBrk="1" hangingPunct="1">
              <a:lnSpc>
                <a:spcPct val="120000"/>
              </a:lnSpc>
            </a:pPr>
            <a:r>
              <a:rPr lang="en-US" altLang="en-US" sz="2000" b="1" dirty="0">
                <a:solidFill>
                  <a:srgbClr val="FFCC00"/>
                </a:solidFill>
                <a:latin typeface="Comic Sans MS" panose="030F0702030302020204" pitchFamily="66" charset="0"/>
              </a:rPr>
              <a:t>   -- Sharper bands</a:t>
            </a:r>
          </a:p>
          <a:p>
            <a:pPr eaLnBrk="1" hangingPunct="1">
              <a:lnSpc>
                <a:spcPct val="120000"/>
              </a:lnSpc>
            </a:pPr>
            <a:r>
              <a:rPr lang="en-US" altLang="en-US" sz="2000" b="1" dirty="0">
                <a:solidFill>
                  <a:srgbClr val="FFCC00"/>
                </a:solidFill>
                <a:latin typeface="Comic Sans MS" panose="030F0702030302020204" pitchFamily="66" charset="0"/>
              </a:rPr>
              <a:t>   -- Fully separated bands in 100-bp DNA ladder</a:t>
            </a:r>
          </a:p>
          <a:p>
            <a:pPr eaLnBrk="1" hangingPunct="1">
              <a:lnSpc>
                <a:spcPct val="120000"/>
              </a:lnSpc>
            </a:pPr>
            <a:r>
              <a:rPr lang="en-US" altLang="en-US" sz="2000" b="1" dirty="0">
                <a:solidFill>
                  <a:srgbClr val="FFCC00"/>
                </a:solidFill>
                <a:latin typeface="Comic Sans MS" panose="030F0702030302020204" pitchFamily="66" charset="0"/>
              </a:rPr>
              <a:t>   -- Better sample band separation &amp; size estimates</a:t>
            </a:r>
          </a:p>
          <a:p>
            <a:pPr eaLnBrk="1" hangingPunct="1">
              <a:lnSpc>
                <a:spcPct val="120000"/>
              </a:lnSpc>
            </a:pPr>
            <a:r>
              <a:rPr lang="en-US" altLang="en-US" sz="2000" b="1" dirty="0">
                <a:solidFill>
                  <a:srgbClr val="FFCC00"/>
                </a:solidFill>
                <a:latin typeface="Comic Sans MS" panose="030F0702030302020204" pitchFamily="66" charset="0"/>
              </a:rPr>
              <a:t>   -- Harder to overload with DNA</a:t>
            </a:r>
          </a:p>
          <a:p>
            <a:pPr eaLnBrk="1" hangingPunct="1"/>
            <a:endParaRPr lang="en-US" altLang="en-US" sz="2000" b="1" dirty="0">
              <a:solidFill>
                <a:srgbClr val="FFCC00"/>
              </a:solidFill>
              <a:latin typeface="Comic Sans MS" panose="030F0702030302020204" pitchFamily="66" charset="0"/>
            </a:endParaRPr>
          </a:p>
          <a:p>
            <a:pPr eaLnBrk="1" hangingPunct="1"/>
            <a:r>
              <a:rPr lang="en-US" altLang="en-US" sz="2400" b="1" dirty="0">
                <a:solidFill>
                  <a:srgbClr val="FFCC00"/>
                </a:solidFill>
                <a:latin typeface="Comic Sans MS" panose="030F0702030302020204" pitchFamily="66" charset="0"/>
              </a:rPr>
              <a:t>3) Save $</a:t>
            </a:r>
            <a:r>
              <a:rPr lang="en-US" altLang="en-US" sz="1600" dirty="0">
                <a:solidFill>
                  <a:srgbClr val="FFCC00"/>
                </a:solidFill>
                <a:latin typeface="Comic Sans MS" panose="030F0702030302020204" pitchFamily="66" charset="0"/>
              </a:rPr>
              <a:t> (pricing as of 21 April 2020)</a:t>
            </a:r>
          </a:p>
          <a:p>
            <a:pPr eaLnBrk="1" hangingPunct="1"/>
            <a:r>
              <a:rPr lang="en-US" altLang="en-US" sz="2400" b="1" dirty="0">
                <a:solidFill>
                  <a:srgbClr val="FFCC00"/>
                </a:solidFill>
                <a:latin typeface="Comic Sans MS" panose="030F0702030302020204" pitchFamily="66" charset="0"/>
              </a:rPr>
              <a:t>  	</a:t>
            </a:r>
            <a:r>
              <a:rPr lang="en-US" altLang="en-US" sz="2000" b="1" dirty="0">
                <a:solidFill>
                  <a:srgbClr val="FFCC00"/>
                </a:solidFill>
                <a:latin typeface="Comic Sans MS" panose="030F0702030302020204" pitchFamily="66" charset="0"/>
              </a:rPr>
              <a:t>-- </a:t>
            </a:r>
            <a:r>
              <a:rPr lang="en-US" altLang="en-US" sz="2000" b="1" dirty="0">
                <a:solidFill>
                  <a:srgbClr val="FF0000"/>
                </a:solidFill>
                <a:latin typeface="Comic Sans MS" panose="030F0702030302020204" pitchFamily="66" charset="0"/>
              </a:rPr>
              <a:t>TBE (1/2X)</a:t>
            </a:r>
            <a:r>
              <a:rPr lang="en-US" altLang="en-US" sz="2000" b="1" dirty="0">
                <a:solidFill>
                  <a:srgbClr val="FFCC00"/>
                </a:solidFill>
                <a:latin typeface="Comic Sans MS" panose="030F0702030302020204" pitchFamily="66" charset="0"/>
              </a:rPr>
              <a:t>		=	$1.10/L </a:t>
            </a:r>
            <a:r>
              <a:rPr lang="en-US" altLang="en-US" sz="1600" b="1" dirty="0">
                <a:solidFill>
                  <a:srgbClr val="FFCC00"/>
                </a:solidFill>
                <a:latin typeface="Comic Sans MS" panose="030F0702030302020204" pitchFamily="66" charset="0"/>
              </a:rPr>
              <a:t>(from 10X Liquid Concentrate 4L, VWR)</a:t>
            </a:r>
          </a:p>
          <a:p>
            <a:pPr eaLnBrk="1" hangingPunct="1"/>
            <a:r>
              <a:rPr lang="en-US" altLang="en-US" sz="2000" b="1" dirty="0">
                <a:solidFill>
                  <a:srgbClr val="FFCC00"/>
                </a:solidFill>
                <a:latin typeface="Comic Sans MS" panose="030F0702030302020204" pitchFamily="66" charset="0"/>
              </a:rPr>
              <a:t>  	-- SB	(1X)						=	$0.20/L </a:t>
            </a:r>
            <a:r>
              <a:rPr lang="en-US" altLang="en-US" sz="1600" b="1" dirty="0">
                <a:solidFill>
                  <a:srgbClr val="FFCC00"/>
                </a:solidFill>
                <a:latin typeface="Comic Sans MS" panose="030F0702030302020204" pitchFamily="66" charset="0"/>
              </a:rPr>
              <a:t>(from powders/pellets, Sigma-Aldrich) </a:t>
            </a:r>
          </a:p>
        </p:txBody>
      </p:sp>
      <p:sp>
        <p:nvSpPr>
          <p:cNvPr id="5" name="Title 3"/>
          <p:cNvSpPr>
            <a:spLocks noGrp="1"/>
          </p:cNvSpPr>
          <p:nvPr>
            <p:ph type="title"/>
          </p:nvPr>
        </p:nvSpPr>
        <p:spPr>
          <a:xfrm>
            <a:off x="-82296" y="192024"/>
            <a:ext cx="9144000" cy="1389888"/>
          </a:xfrm>
        </p:spPr>
        <p:txBody>
          <a:bodyPr>
            <a:noAutofit/>
          </a:bodyPr>
          <a:lstStyle/>
          <a:p>
            <a:pPr algn="ctr"/>
            <a:r>
              <a:rPr lang="en-US" sz="3500" b="1" dirty="0">
                <a:solidFill>
                  <a:srgbClr val="FFCC00"/>
                </a:solidFill>
              </a:rPr>
              <a:t>Sodium-borate (SB) vs. </a:t>
            </a:r>
            <a:r>
              <a:rPr lang="en-US" sz="3500" b="1" dirty="0" err="1">
                <a:solidFill>
                  <a:srgbClr val="FFCC00"/>
                </a:solidFill>
              </a:rPr>
              <a:t>Tris</a:t>
            </a:r>
            <a:r>
              <a:rPr lang="en-US" sz="3500" b="1" dirty="0">
                <a:solidFill>
                  <a:srgbClr val="FFCC00"/>
                </a:solidFill>
              </a:rPr>
              <a:t>-Borate-EDTA (</a:t>
            </a:r>
            <a:r>
              <a:rPr lang="en-US" sz="3500" b="1" dirty="0">
                <a:solidFill>
                  <a:srgbClr val="FF0000"/>
                </a:solidFill>
              </a:rPr>
              <a:t>TBE</a:t>
            </a:r>
            <a:r>
              <a:rPr lang="en-US" sz="3500" b="1" dirty="0">
                <a:solidFill>
                  <a:srgbClr val="FFCC00"/>
                </a:solidFill>
              </a:rPr>
              <a:t>) for gel electrophoresis of DNA</a:t>
            </a:r>
          </a:p>
        </p:txBody>
      </p:sp>
    </p:spTree>
  </p:cSld>
  <p:clrMapOvr>
    <a:masterClrMapping/>
  </p:clrMapOvr>
  <p:transition advTm="31472"/>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Line 2" title="DNA migrates from top to bottom in gel"/>
          <p:cNvSpPr>
            <a:spLocks noChangeShapeType="1"/>
          </p:cNvSpPr>
          <p:nvPr/>
        </p:nvSpPr>
        <p:spPr bwMode="auto">
          <a:xfrm>
            <a:off x="8975725" y="1829355"/>
            <a:ext cx="0" cy="1308100"/>
          </a:xfrm>
          <a:prstGeom prst="line">
            <a:avLst/>
          </a:prstGeom>
          <a:noFill/>
          <a:ln w="57150">
            <a:solidFill>
              <a:srgbClr val="FFCC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11267" name="Picture 3" descr="TBE1-2X new 2% gel 45 min 200V 10-28-04 v2"/>
          <p:cNvPicPr>
            <a:picLocks noChangeAspect="1" noChangeArrowheads="1"/>
          </p:cNvPicPr>
          <p:nvPr/>
        </p:nvPicPr>
        <p:blipFill>
          <a:blip r:embed="rId2">
            <a:extLst>
              <a:ext uri="{28A0092B-C50C-407E-A947-70E740481C1C}">
                <a14:useLocalDpi xmlns:a14="http://schemas.microsoft.com/office/drawing/2010/main" val="0"/>
              </a:ext>
            </a:extLst>
          </a:blip>
          <a:srcRect l="64705" t="-1845" b="50661"/>
          <a:stretch>
            <a:fillRect/>
          </a:stretch>
        </p:blipFill>
        <p:spPr bwMode="auto">
          <a:xfrm>
            <a:off x="388938" y="1295955"/>
            <a:ext cx="4297362" cy="534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4" descr="Sodium-borate 2% gel 15 min 600V 10-29-04 new v2"/>
          <p:cNvPicPr>
            <a:picLocks noChangeAspect="1" noChangeArrowheads="1"/>
          </p:cNvPicPr>
          <p:nvPr/>
        </p:nvPicPr>
        <p:blipFill>
          <a:blip r:embed="rId3">
            <a:extLst>
              <a:ext uri="{28A0092B-C50C-407E-A947-70E740481C1C}">
                <a14:useLocalDpi xmlns:a14="http://schemas.microsoft.com/office/drawing/2010/main" val="0"/>
              </a:ext>
            </a:extLst>
          </a:blip>
          <a:srcRect l="65614" t="1570" b="50165"/>
          <a:stretch>
            <a:fillRect/>
          </a:stretch>
        </p:blipFill>
        <p:spPr bwMode="auto">
          <a:xfrm>
            <a:off x="4705350" y="1480105"/>
            <a:ext cx="4208463" cy="517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0" name="Text Box 6"/>
          <p:cNvSpPr txBox="1">
            <a:spLocks noChangeArrowheads="1"/>
          </p:cNvSpPr>
          <p:nvPr/>
        </p:nvSpPr>
        <p:spPr bwMode="auto">
          <a:xfrm>
            <a:off x="4617244" y="843519"/>
            <a:ext cx="473659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dirty="0">
                <a:solidFill>
                  <a:srgbClr val="FFCC00"/>
                </a:solidFill>
              </a:rPr>
              <a:t>Sodium-borate (new): 15 min @ 600 V</a:t>
            </a:r>
          </a:p>
        </p:txBody>
      </p:sp>
      <p:sp>
        <p:nvSpPr>
          <p:cNvPr id="11271" name="Text Box 7"/>
          <p:cNvSpPr txBox="1">
            <a:spLocks noChangeArrowheads="1"/>
          </p:cNvSpPr>
          <p:nvPr/>
        </p:nvSpPr>
        <p:spPr bwMode="auto">
          <a:xfrm>
            <a:off x="766763" y="2723117"/>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solidFill>
                  <a:srgbClr val="FFCC00"/>
                </a:solidFill>
              </a:rPr>
              <a:t>5</a:t>
            </a:r>
          </a:p>
        </p:txBody>
      </p:sp>
      <p:sp>
        <p:nvSpPr>
          <p:cNvPr id="11272" name="Text Box 8"/>
          <p:cNvSpPr txBox="1">
            <a:spLocks noChangeArrowheads="1"/>
          </p:cNvSpPr>
          <p:nvPr/>
        </p:nvSpPr>
        <p:spPr bwMode="auto">
          <a:xfrm>
            <a:off x="1098550" y="2723117"/>
            <a:ext cx="501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solidFill>
                  <a:srgbClr val="FFCC00"/>
                </a:solidFill>
              </a:rPr>
              <a:t>1.5</a:t>
            </a:r>
          </a:p>
        </p:txBody>
      </p:sp>
      <p:sp>
        <p:nvSpPr>
          <p:cNvPr id="11273" name="Text Box 9"/>
          <p:cNvSpPr txBox="1">
            <a:spLocks noChangeArrowheads="1"/>
          </p:cNvSpPr>
          <p:nvPr/>
        </p:nvSpPr>
        <p:spPr bwMode="auto">
          <a:xfrm>
            <a:off x="5056188" y="2723117"/>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solidFill>
                  <a:srgbClr val="FFCC00"/>
                </a:solidFill>
              </a:rPr>
              <a:t>6</a:t>
            </a:r>
          </a:p>
        </p:txBody>
      </p:sp>
      <p:sp>
        <p:nvSpPr>
          <p:cNvPr id="11274" name="Text Box 10"/>
          <p:cNvSpPr txBox="1">
            <a:spLocks noChangeArrowheads="1"/>
          </p:cNvSpPr>
          <p:nvPr/>
        </p:nvSpPr>
        <p:spPr bwMode="auto">
          <a:xfrm>
            <a:off x="5359400" y="2723117"/>
            <a:ext cx="438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solidFill>
                  <a:srgbClr val="FFCC00"/>
                </a:solidFill>
              </a:rPr>
              <a:t>12</a:t>
            </a:r>
          </a:p>
        </p:txBody>
      </p:sp>
      <p:sp>
        <p:nvSpPr>
          <p:cNvPr id="11275" name="Text Box 11"/>
          <p:cNvSpPr txBox="1">
            <a:spLocks noChangeArrowheads="1"/>
          </p:cNvSpPr>
          <p:nvPr/>
        </p:nvSpPr>
        <p:spPr bwMode="auto">
          <a:xfrm>
            <a:off x="715963" y="2384980"/>
            <a:ext cx="946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solidFill>
                  <a:srgbClr val="FFCC00"/>
                </a:solidFill>
              </a:rPr>
              <a:t>ul DNA</a:t>
            </a:r>
          </a:p>
        </p:txBody>
      </p:sp>
      <p:sp>
        <p:nvSpPr>
          <p:cNvPr id="11276" name="Text Box 12"/>
          <p:cNvSpPr txBox="1">
            <a:spLocks noChangeArrowheads="1"/>
          </p:cNvSpPr>
          <p:nvPr/>
        </p:nvSpPr>
        <p:spPr bwMode="auto">
          <a:xfrm>
            <a:off x="4933950" y="2384980"/>
            <a:ext cx="946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solidFill>
                  <a:srgbClr val="FFCC00"/>
                </a:solidFill>
              </a:rPr>
              <a:t>ul DNA</a:t>
            </a:r>
          </a:p>
        </p:txBody>
      </p:sp>
      <p:sp>
        <p:nvSpPr>
          <p:cNvPr id="11277" name="Text Box 13"/>
          <p:cNvSpPr txBox="1">
            <a:spLocks noChangeArrowheads="1"/>
          </p:cNvSpPr>
          <p:nvPr/>
        </p:nvSpPr>
        <p:spPr bwMode="auto">
          <a:xfrm>
            <a:off x="996696" y="858599"/>
            <a:ext cx="323976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dirty="0">
                <a:solidFill>
                  <a:srgbClr val="FF0000"/>
                </a:solidFill>
              </a:rPr>
              <a:t>TBE (new):  45 min @ 200V</a:t>
            </a:r>
          </a:p>
        </p:txBody>
      </p:sp>
      <p:sp>
        <p:nvSpPr>
          <p:cNvPr id="2" name="Title 1"/>
          <p:cNvSpPr>
            <a:spLocks noGrp="1"/>
          </p:cNvSpPr>
          <p:nvPr>
            <p:ph type="title"/>
          </p:nvPr>
        </p:nvSpPr>
        <p:spPr>
          <a:xfrm>
            <a:off x="388938" y="116048"/>
            <a:ext cx="8456613" cy="674527"/>
          </a:xfrm>
        </p:spPr>
        <p:txBody>
          <a:bodyPr anchor="t"/>
          <a:lstStyle/>
          <a:p>
            <a:r>
              <a:rPr lang="en-US" sz="3200" dirty="0">
                <a:solidFill>
                  <a:srgbClr val="FFFF00"/>
                </a:solidFill>
              </a:rPr>
              <a:t>Overloading potential of TBE vs. SB gels</a:t>
            </a:r>
            <a:endParaRPr lang="en-US" sz="3600" dirty="0">
              <a:solidFill>
                <a:srgbClr val="FFFF00"/>
              </a:solidFill>
            </a:endParaRPr>
          </a:p>
        </p:txBody>
      </p:sp>
      <p:sp>
        <p:nvSpPr>
          <p:cNvPr id="3" name="TextBox 2"/>
          <p:cNvSpPr txBox="1"/>
          <p:nvPr/>
        </p:nvSpPr>
        <p:spPr>
          <a:xfrm>
            <a:off x="4705350" y="5442326"/>
            <a:ext cx="3383280" cy="1200329"/>
          </a:xfrm>
          <a:prstGeom prst="rect">
            <a:avLst/>
          </a:prstGeom>
          <a:noFill/>
        </p:spPr>
        <p:txBody>
          <a:bodyPr wrap="square" rtlCol="0">
            <a:spAutoFit/>
          </a:bodyPr>
          <a:lstStyle/>
          <a:p>
            <a:r>
              <a:rPr lang="en-US" dirty="0">
                <a:solidFill>
                  <a:srgbClr val="FFFF00"/>
                </a:solidFill>
              </a:rPr>
              <a:t>Note that the SB gel gave much cleaner results, with crisper DNA bands... even with more DNA loaded in each lane.</a:t>
            </a:r>
          </a:p>
        </p:txBody>
      </p:sp>
    </p:spTree>
  </p:cSld>
  <p:clrMapOvr>
    <a:masterClrMapping/>
  </p:clrMapOvr>
  <p:transition advTm="30112"/>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TBE1-2X new 2% gel 45 min 200V 10-28-04 v2"/>
          <p:cNvPicPr>
            <a:picLocks noChangeAspect="1" noChangeArrowheads="1"/>
          </p:cNvPicPr>
          <p:nvPr/>
        </p:nvPicPr>
        <p:blipFill>
          <a:blip r:embed="rId2">
            <a:extLst>
              <a:ext uri="{28A0092B-C50C-407E-A947-70E740481C1C}">
                <a14:useLocalDpi xmlns:a14="http://schemas.microsoft.com/office/drawing/2010/main" val="0"/>
              </a:ext>
            </a:extLst>
          </a:blip>
          <a:srcRect l="64725" b="3520"/>
          <a:stretch>
            <a:fillRect/>
          </a:stretch>
        </p:blipFill>
        <p:spPr bwMode="auto">
          <a:xfrm>
            <a:off x="0" y="652717"/>
            <a:ext cx="2319337" cy="556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Text Box 3"/>
          <p:cNvSpPr txBox="1">
            <a:spLocks noChangeArrowheads="1"/>
          </p:cNvSpPr>
          <p:nvPr/>
        </p:nvSpPr>
        <p:spPr bwMode="auto">
          <a:xfrm>
            <a:off x="482155" y="603504"/>
            <a:ext cx="1177925"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00" b="1">
                <a:solidFill>
                  <a:srgbClr val="FF0000"/>
                </a:solidFill>
              </a:rPr>
              <a:t>TBE (new)</a:t>
            </a:r>
          </a:p>
          <a:p>
            <a:pPr eaLnBrk="1" hangingPunct="1"/>
            <a:r>
              <a:rPr lang="en-US" altLang="en-US" sz="1600" b="1">
                <a:solidFill>
                  <a:srgbClr val="FF0000"/>
                </a:solidFill>
              </a:rPr>
              <a:t>45 min</a:t>
            </a:r>
          </a:p>
          <a:p>
            <a:pPr eaLnBrk="1" hangingPunct="1"/>
            <a:r>
              <a:rPr lang="en-US" altLang="en-US" sz="1600" b="1">
                <a:solidFill>
                  <a:srgbClr val="FF0000"/>
                </a:solidFill>
              </a:rPr>
              <a:t>200V</a:t>
            </a:r>
          </a:p>
        </p:txBody>
      </p:sp>
      <p:pic>
        <p:nvPicPr>
          <p:cNvPr id="12292" name="Picture 5" descr="Sodium-borate 2% gel 15 min 600V 10-29-04 new v2"/>
          <p:cNvPicPr>
            <a:picLocks noChangeAspect="1" noChangeArrowheads="1"/>
          </p:cNvPicPr>
          <p:nvPr/>
        </p:nvPicPr>
        <p:blipFill>
          <a:blip r:embed="rId3">
            <a:extLst>
              <a:ext uri="{28A0092B-C50C-407E-A947-70E740481C1C}">
                <a14:useLocalDpi xmlns:a14="http://schemas.microsoft.com/office/drawing/2010/main" val="0"/>
              </a:ext>
            </a:extLst>
          </a:blip>
          <a:srcRect l="65450" t="760" b="3474"/>
          <a:stretch>
            <a:fillRect/>
          </a:stretch>
        </p:blipFill>
        <p:spPr bwMode="auto">
          <a:xfrm>
            <a:off x="2308225" y="640017"/>
            <a:ext cx="2227262" cy="560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6" descr="Sodium-borate 2% gel used 1X 10 min 600V 10-29-04 v2"/>
          <p:cNvPicPr>
            <a:picLocks noChangeAspect="1" noChangeArrowheads="1"/>
          </p:cNvPicPr>
          <p:nvPr/>
        </p:nvPicPr>
        <p:blipFill>
          <a:blip r:embed="rId4">
            <a:extLst>
              <a:ext uri="{28A0092B-C50C-407E-A947-70E740481C1C}">
                <a14:useLocalDpi xmlns:a14="http://schemas.microsoft.com/office/drawing/2010/main" val="0"/>
              </a:ext>
            </a:extLst>
          </a:blip>
          <a:srcRect l="64047" t="508"/>
          <a:stretch>
            <a:fillRect/>
          </a:stretch>
        </p:blipFill>
        <p:spPr bwMode="auto">
          <a:xfrm>
            <a:off x="4518025" y="624142"/>
            <a:ext cx="2409825" cy="560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7" descr="Sodium-borate 2% gel used 1X 15 min 500V 10-29-04 v2"/>
          <p:cNvPicPr>
            <a:picLocks noChangeAspect="1" noChangeArrowheads="1"/>
          </p:cNvPicPr>
          <p:nvPr/>
        </p:nvPicPr>
        <p:blipFill>
          <a:blip r:embed="rId5">
            <a:extLst>
              <a:ext uri="{28A0092B-C50C-407E-A947-70E740481C1C}">
                <a14:useLocalDpi xmlns:a14="http://schemas.microsoft.com/office/drawing/2010/main" val="0"/>
              </a:ext>
            </a:extLst>
          </a:blip>
          <a:srcRect l="64873" t="764" b="3006"/>
          <a:stretch>
            <a:fillRect/>
          </a:stretch>
        </p:blipFill>
        <p:spPr bwMode="auto">
          <a:xfrm>
            <a:off x="6907212" y="625729"/>
            <a:ext cx="2265363" cy="559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5" name="Line 4" title="DNA migrates from top to bottom in gel"/>
          <p:cNvSpPr>
            <a:spLocks noChangeShapeType="1"/>
          </p:cNvSpPr>
          <p:nvPr/>
        </p:nvSpPr>
        <p:spPr bwMode="auto">
          <a:xfrm>
            <a:off x="8997950" y="774954"/>
            <a:ext cx="0" cy="1308100"/>
          </a:xfrm>
          <a:prstGeom prst="line">
            <a:avLst/>
          </a:prstGeom>
          <a:noFill/>
          <a:ln w="57150">
            <a:solidFill>
              <a:srgbClr val="FFCC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296" name="Text Box 10"/>
          <p:cNvSpPr txBox="1">
            <a:spLocks noChangeArrowheads="1"/>
          </p:cNvSpPr>
          <p:nvPr/>
        </p:nvSpPr>
        <p:spPr bwMode="auto">
          <a:xfrm>
            <a:off x="2579243" y="603504"/>
            <a:ext cx="10541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00" b="1">
                <a:solidFill>
                  <a:srgbClr val="FFCC00"/>
                </a:solidFill>
              </a:rPr>
              <a:t>SB (new)</a:t>
            </a:r>
          </a:p>
          <a:p>
            <a:pPr eaLnBrk="1" hangingPunct="1"/>
            <a:r>
              <a:rPr lang="en-US" altLang="en-US" sz="1600" b="1">
                <a:solidFill>
                  <a:srgbClr val="FFCC00"/>
                </a:solidFill>
              </a:rPr>
              <a:t>15 min</a:t>
            </a:r>
          </a:p>
          <a:p>
            <a:pPr eaLnBrk="1" hangingPunct="1"/>
            <a:r>
              <a:rPr lang="en-US" altLang="en-US" sz="1600" b="1">
                <a:solidFill>
                  <a:srgbClr val="FFCC00"/>
                </a:solidFill>
              </a:rPr>
              <a:t>600V</a:t>
            </a:r>
          </a:p>
        </p:txBody>
      </p:sp>
      <p:sp>
        <p:nvSpPr>
          <p:cNvPr id="12297" name="Text Box 11"/>
          <p:cNvSpPr txBox="1">
            <a:spLocks noChangeArrowheads="1"/>
          </p:cNvSpPr>
          <p:nvPr/>
        </p:nvSpPr>
        <p:spPr bwMode="auto">
          <a:xfrm>
            <a:off x="4693793" y="603504"/>
            <a:ext cx="1436687"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00" b="1">
                <a:solidFill>
                  <a:srgbClr val="FFCC00"/>
                </a:solidFill>
              </a:rPr>
              <a:t>SB (used 1X)</a:t>
            </a:r>
          </a:p>
          <a:p>
            <a:pPr eaLnBrk="1" hangingPunct="1"/>
            <a:r>
              <a:rPr lang="en-US" altLang="en-US" sz="1600" b="1">
                <a:solidFill>
                  <a:srgbClr val="FFCC00"/>
                </a:solidFill>
              </a:rPr>
              <a:t>10 min</a:t>
            </a:r>
          </a:p>
          <a:p>
            <a:pPr eaLnBrk="1" hangingPunct="1"/>
            <a:r>
              <a:rPr lang="en-US" altLang="en-US" sz="1600" b="1">
                <a:solidFill>
                  <a:srgbClr val="FFCC00"/>
                </a:solidFill>
              </a:rPr>
              <a:t>600V</a:t>
            </a:r>
          </a:p>
        </p:txBody>
      </p:sp>
      <p:sp>
        <p:nvSpPr>
          <p:cNvPr id="12298" name="Text Box 12"/>
          <p:cNvSpPr txBox="1">
            <a:spLocks noChangeArrowheads="1"/>
          </p:cNvSpPr>
          <p:nvPr/>
        </p:nvSpPr>
        <p:spPr bwMode="auto">
          <a:xfrm>
            <a:off x="7211568" y="603504"/>
            <a:ext cx="1436687"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00" b="1" dirty="0">
                <a:solidFill>
                  <a:srgbClr val="FFCC00"/>
                </a:solidFill>
              </a:rPr>
              <a:t>SB (used 1X)</a:t>
            </a:r>
          </a:p>
          <a:p>
            <a:pPr eaLnBrk="1" hangingPunct="1"/>
            <a:r>
              <a:rPr lang="en-US" altLang="en-US" sz="1600" b="1" dirty="0">
                <a:solidFill>
                  <a:srgbClr val="FFCC00"/>
                </a:solidFill>
              </a:rPr>
              <a:t>15 min</a:t>
            </a:r>
          </a:p>
          <a:p>
            <a:pPr eaLnBrk="1" hangingPunct="1"/>
            <a:r>
              <a:rPr lang="en-US" altLang="en-US" sz="1600" b="1" dirty="0">
                <a:solidFill>
                  <a:srgbClr val="FFCC00"/>
                </a:solidFill>
              </a:rPr>
              <a:t>500V</a:t>
            </a:r>
          </a:p>
        </p:txBody>
      </p:sp>
      <p:sp>
        <p:nvSpPr>
          <p:cNvPr id="2" name="Title 1"/>
          <p:cNvSpPr>
            <a:spLocks noGrp="1"/>
          </p:cNvSpPr>
          <p:nvPr>
            <p:ph type="title"/>
          </p:nvPr>
        </p:nvSpPr>
        <p:spPr>
          <a:xfrm>
            <a:off x="283464" y="64008"/>
            <a:ext cx="8229600" cy="539496"/>
          </a:xfrm>
        </p:spPr>
        <p:txBody>
          <a:bodyPr/>
          <a:lstStyle/>
          <a:p>
            <a:r>
              <a:rPr lang="en-US" sz="3200" dirty="0">
                <a:solidFill>
                  <a:srgbClr val="FFFF00"/>
                </a:solidFill>
              </a:rPr>
              <a:t>TBE vs. SB:  Middle 2 rows of gels</a:t>
            </a:r>
          </a:p>
        </p:txBody>
      </p:sp>
      <p:sp>
        <p:nvSpPr>
          <p:cNvPr id="14" name="TextBox 13"/>
          <p:cNvSpPr txBox="1"/>
          <p:nvPr/>
        </p:nvSpPr>
        <p:spPr>
          <a:xfrm>
            <a:off x="2533872" y="6211669"/>
            <a:ext cx="6374955" cy="646331"/>
          </a:xfrm>
          <a:prstGeom prst="rect">
            <a:avLst/>
          </a:prstGeom>
          <a:noFill/>
        </p:spPr>
        <p:txBody>
          <a:bodyPr wrap="square" rtlCol="0">
            <a:spAutoFit/>
          </a:bodyPr>
          <a:lstStyle/>
          <a:p>
            <a:r>
              <a:rPr lang="en-US" dirty="0">
                <a:solidFill>
                  <a:srgbClr val="FFFF00"/>
                </a:solidFill>
              </a:rPr>
              <a:t>Again, SB gels gave much cleaner results, with crisper DNA bands... even with more DNA loaded in each lane.</a:t>
            </a:r>
          </a:p>
        </p:txBody>
      </p:sp>
    </p:spTree>
  </p:cSld>
  <p:clrMapOvr>
    <a:masterClrMapping/>
  </p:clrMapOvr>
  <p:transition advTm="13984"/>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descr="Sodium-borate 2% gel 15 min 600V 10-28-04 used 3X"/>
          <p:cNvPicPr>
            <a:picLocks noChangeAspect="1" noChangeArrowheads="1"/>
          </p:cNvPicPr>
          <p:nvPr/>
        </p:nvPicPr>
        <p:blipFill>
          <a:blip r:embed="rId2">
            <a:extLst>
              <a:ext uri="{28A0092B-C50C-407E-A947-70E740481C1C}">
                <a14:useLocalDpi xmlns:a14="http://schemas.microsoft.com/office/drawing/2010/main" val="0"/>
              </a:ext>
            </a:extLst>
          </a:blip>
          <a:srcRect t="15215" b="15094"/>
          <a:stretch>
            <a:fillRect/>
          </a:stretch>
        </p:blipFill>
        <p:spPr bwMode="auto">
          <a:xfrm>
            <a:off x="125412" y="1024128"/>
            <a:ext cx="8893175" cy="490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ext Box 5"/>
          <p:cNvSpPr txBox="1">
            <a:spLocks noChangeArrowheads="1"/>
          </p:cNvSpPr>
          <p:nvPr/>
        </p:nvSpPr>
        <p:spPr bwMode="auto">
          <a:xfrm>
            <a:off x="1368679" y="6143482"/>
            <a:ext cx="70006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sv-SE" altLang="en-US" b="1" dirty="0">
                <a:solidFill>
                  <a:srgbClr val="FFCC00"/>
                </a:solidFill>
              </a:rPr>
              <a:t>Sodium-borate (remelted 3 times):  15 min @ 600V – no issues</a:t>
            </a:r>
            <a:endParaRPr lang="en-US" altLang="en-US" b="1" dirty="0">
              <a:solidFill>
                <a:srgbClr val="FFCC00"/>
              </a:solidFill>
            </a:endParaRPr>
          </a:p>
        </p:txBody>
      </p:sp>
      <p:sp>
        <p:nvSpPr>
          <p:cNvPr id="2" name="Title 1"/>
          <p:cNvSpPr>
            <a:spLocks noGrp="1"/>
          </p:cNvSpPr>
          <p:nvPr>
            <p:ph type="title"/>
          </p:nvPr>
        </p:nvSpPr>
        <p:spPr>
          <a:xfrm>
            <a:off x="457200" y="274638"/>
            <a:ext cx="8229600" cy="667194"/>
          </a:xfrm>
        </p:spPr>
        <p:txBody>
          <a:bodyPr/>
          <a:lstStyle/>
          <a:p>
            <a:r>
              <a:rPr lang="en-US" dirty="0" err="1">
                <a:solidFill>
                  <a:srgbClr val="FFFF00"/>
                </a:solidFill>
              </a:rPr>
              <a:t>Remelting</a:t>
            </a:r>
            <a:r>
              <a:rPr lang="en-US" dirty="0">
                <a:solidFill>
                  <a:srgbClr val="FFFF00"/>
                </a:solidFill>
              </a:rPr>
              <a:t> of SB gels:  full gel</a:t>
            </a:r>
          </a:p>
        </p:txBody>
      </p:sp>
    </p:spTree>
  </p:cSld>
  <p:clrMapOvr>
    <a:masterClrMapping/>
  </p:clrMapOvr>
  <p:transition advTm="4752"/>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3" descr="Sodium-borate 2% gel 15 min 600V 10-28-04 used 3X v3"/>
          <p:cNvPicPr>
            <a:picLocks noChangeAspect="1" noChangeArrowheads="1"/>
          </p:cNvPicPr>
          <p:nvPr/>
        </p:nvPicPr>
        <p:blipFill>
          <a:blip r:embed="rId2">
            <a:extLst>
              <a:ext uri="{28A0092B-C50C-407E-A947-70E740481C1C}">
                <a14:useLocalDpi xmlns:a14="http://schemas.microsoft.com/office/drawing/2010/main" val="0"/>
              </a:ext>
            </a:extLst>
          </a:blip>
          <a:srcRect r="4620"/>
          <a:stretch>
            <a:fillRect/>
          </a:stretch>
        </p:blipFill>
        <p:spPr bwMode="auto">
          <a:xfrm>
            <a:off x="665163" y="42863"/>
            <a:ext cx="7864475" cy="678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ext Box 4"/>
          <p:cNvSpPr txBox="1">
            <a:spLocks noChangeArrowheads="1"/>
          </p:cNvSpPr>
          <p:nvPr/>
        </p:nvSpPr>
        <p:spPr bwMode="auto">
          <a:xfrm>
            <a:off x="1097083" y="3252272"/>
            <a:ext cx="70006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sv-SE" altLang="en-US" b="1" dirty="0">
                <a:solidFill>
                  <a:srgbClr val="FFCC00"/>
                </a:solidFill>
              </a:rPr>
              <a:t>Sodium-borate (remelted 3 times):  15 min @ 600V – no issues</a:t>
            </a:r>
            <a:endParaRPr lang="en-US" altLang="en-US" b="1" dirty="0">
              <a:solidFill>
                <a:srgbClr val="FFCC00"/>
              </a:solidFill>
            </a:endParaRPr>
          </a:p>
        </p:txBody>
      </p:sp>
      <p:sp>
        <p:nvSpPr>
          <p:cNvPr id="2" name="Title 1"/>
          <p:cNvSpPr>
            <a:spLocks noGrp="1"/>
          </p:cNvSpPr>
          <p:nvPr>
            <p:ph type="title"/>
          </p:nvPr>
        </p:nvSpPr>
        <p:spPr>
          <a:xfrm>
            <a:off x="862781" y="146622"/>
            <a:ext cx="7234936" cy="1087818"/>
          </a:xfrm>
        </p:spPr>
        <p:txBody>
          <a:bodyPr/>
          <a:lstStyle/>
          <a:p>
            <a:r>
              <a:rPr lang="en-US" sz="3600" dirty="0">
                <a:solidFill>
                  <a:srgbClr val="FFFF00"/>
                </a:solidFill>
              </a:rPr>
              <a:t>Closer look at </a:t>
            </a:r>
            <a:r>
              <a:rPr lang="en-US" sz="3600" dirty="0" err="1">
                <a:solidFill>
                  <a:srgbClr val="FFFF00"/>
                </a:solidFill>
              </a:rPr>
              <a:t>Remelting</a:t>
            </a:r>
            <a:r>
              <a:rPr lang="en-US" sz="3600" dirty="0">
                <a:solidFill>
                  <a:srgbClr val="FFFF00"/>
                </a:solidFill>
              </a:rPr>
              <a:t> SB gels:  1st half gel</a:t>
            </a:r>
          </a:p>
        </p:txBody>
      </p:sp>
    </p:spTree>
  </p:cSld>
  <p:clrMapOvr>
    <a:masterClrMapping/>
  </p:clrMapOvr>
  <p:transition advTm="3568"/>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3" descr="Sodium-borate 2% gel 15 min 600V 10-28-04 used 3X v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16520"/>
            <a:ext cx="9144000" cy="395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ext Box 4"/>
          <p:cNvSpPr txBox="1">
            <a:spLocks noChangeArrowheads="1"/>
          </p:cNvSpPr>
          <p:nvPr/>
        </p:nvSpPr>
        <p:spPr bwMode="auto">
          <a:xfrm>
            <a:off x="987552" y="5588555"/>
            <a:ext cx="70006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sv-SE" altLang="en-US" b="1" dirty="0">
                <a:solidFill>
                  <a:srgbClr val="FFCC00"/>
                </a:solidFill>
              </a:rPr>
              <a:t>Sodium-borate (remelted 3 times): 15 min @ 600 V – no issues</a:t>
            </a:r>
            <a:endParaRPr lang="en-US" altLang="en-US" b="1" dirty="0">
              <a:solidFill>
                <a:srgbClr val="FFCC00"/>
              </a:solidFill>
            </a:endParaRPr>
          </a:p>
        </p:txBody>
      </p:sp>
      <p:sp>
        <p:nvSpPr>
          <p:cNvPr id="16388" name="Text Box 5"/>
          <p:cNvSpPr txBox="1">
            <a:spLocks noChangeArrowheads="1"/>
          </p:cNvSpPr>
          <p:nvPr/>
        </p:nvSpPr>
        <p:spPr bwMode="auto">
          <a:xfrm>
            <a:off x="987552" y="6016625"/>
            <a:ext cx="70548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dirty="0">
                <a:solidFill>
                  <a:srgbClr val="FFCC00"/>
                </a:solidFill>
              </a:rPr>
              <a:t>Note:  EtBr leached into tray buffer from prior 3 gels apparently</a:t>
            </a:r>
          </a:p>
          <a:p>
            <a:pPr eaLnBrk="1" hangingPunct="1"/>
            <a:r>
              <a:rPr lang="en-US" altLang="en-US" b="1" dirty="0">
                <a:solidFill>
                  <a:srgbClr val="FFCC00"/>
                </a:solidFill>
              </a:rPr>
              <a:t>           “</a:t>
            </a:r>
            <a:r>
              <a:rPr lang="en-US" altLang="en-US" b="1" dirty="0" err="1">
                <a:solidFill>
                  <a:srgbClr val="FFCC00"/>
                </a:solidFill>
              </a:rPr>
              <a:t>restained</a:t>
            </a:r>
            <a:r>
              <a:rPr lang="en-US" altLang="en-US" b="1" dirty="0">
                <a:solidFill>
                  <a:srgbClr val="FFCC00"/>
                </a:solidFill>
              </a:rPr>
              <a:t>” the leading row of samples</a:t>
            </a:r>
          </a:p>
        </p:txBody>
      </p:sp>
      <p:sp>
        <p:nvSpPr>
          <p:cNvPr id="16389" name="Text Box 6"/>
          <p:cNvSpPr txBox="1">
            <a:spLocks noChangeArrowheads="1"/>
          </p:cNvSpPr>
          <p:nvPr/>
        </p:nvSpPr>
        <p:spPr bwMode="auto">
          <a:xfrm>
            <a:off x="4672013" y="3617913"/>
            <a:ext cx="676275" cy="284162"/>
          </a:xfrm>
          <a:prstGeom prst="rect">
            <a:avLst/>
          </a:prstGeom>
          <a:noFill/>
          <a:ln w="9525">
            <a:solidFill>
              <a:srgbClr val="D60093"/>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b="1">
                <a:solidFill>
                  <a:srgbClr val="FFCC00"/>
                </a:solidFill>
              </a:rPr>
              <a:t>100 bp</a:t>
            </a:r>
          </a:p>
        </p:txBody>
      </p:sp>
      <p:sp>
        <p:nvSpPr>
          <p:cNvPr id="16390" name="Line 7" title="Position of 100-bp band in Molecular Ladder"/>
          <p:cNvSpPr>
            <a:spLocks noChangeShapeType="1"/>
          </p:cNvSpPr>
          <p:nvPr/>
        </p:nvSpPr>
        <p:spPr bwMode="auto">
          <a:xfrm rot="5400000" flipH="1">
            <a:off x="5387182" y="3848894"/>
            <a:ext cx="90487" cy="193675"/>
          </a:xfrm>
          <a:prstGeom prst="line">
            <a:avLst/>
          </a:prstGeom>
          <a:noFill/>
          <a:ln w="9525">
            <a:solidFill>
              <a:srgbClr val="D60093"/>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2" name="Title 1"/>
          <p:cNvSpPr>
            <a:spLocks noGrp="1"/>
          </p:cNvSpPr>
          <p:nvPr>
            <p:ph type="title"/>
          </p:nvPr>
        </p:nvSpPr>
        <p:spPr>
          <a:xfrm>
            <a:off x="475488" y="144019"/>
            <a:ext cx="8229600" cy="1426464"/>
          </a:xfrm>
        </p:spPr>
        <p:txBody>
          <a:bodyPr/>
          <a:lstStyle/>
          <a:p>
            <a:r>
              <a:rPr lang="en-US" sz="4000" kern="0" dirty="0">
                <a:solidFill>
                  <a:srgbClr val="FFFF00"/>
                </a:solidFill>
              </a:rPr>
              <a:t>Closer Look at </a:t>
            </a:r>
            <a:r>
              <a:rPr lang="en-US" sz="4000" kern="0" dirty="0" err="1">
                <a:solidFill>
                  <a:srgbClr val="FFFF00"/>
                </a:solidFill>
              </a:rPr>
              <a:t>Remelting</a:t>
            </a:r>
            <a:r>
              <a:rPr lang="en-US" sz="4000" kern="0" dirty="0">
                <a:solidFill>
                  <a:srgbClr val="FFFF00"/>
                </a:solidFill>
              </a:rPr>
              <a:t> SB gels:  </a:t>
            </a:r>
            <a:br>
              <a:rPr lang="en-US" sz="4000" kern="0" dirty="0">
                <a:solidFill>
                  <a:srgbClr val="FFFF00"/>
                </a:solidFill>
              </a:rPr>
            </a:br>
            <a:r>
              <a:rPr lang="en-US" sz="4000" kern="0" dirty="0">
                <a:solidFill>
                  <a:srgbClr val="FFFF00"/>
                </a:solidFill>
              </a:rPr>
              <a:t>Leading edge of gel</a:t>
            </a:r>
            <a:endParaRPr lang="en-US" sz="4000" dirty="0"/>
          </a:p>
        </p:txBody>
      </p:sp>
    </p:spTree>
  </p:cSld>
  <p:clrMapOvr>
    <a:masterClrMapping/>
  </p:clrMapOvr>
  <p:transition advTm="3728"/>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Sodium-borate 2% gel used 1X 10 min 600V 10-29-04"/>
          <p:cNvPicPr>
            <a:picLocks noChangeAspect="1" noChangeArrowheads="1"/>
          </p:cNvPicPr>
          <p:nvPr/>
        </p:nvPicPr>
        <p:blipFill>
          <a:blip r:embed="rId2">
            <a:extLst>
              <a:ext uri="{28A0092B-C50C-407E-A947-70E740481C1C}">
                <a14:useLocalDpi xmlns:a14="http://schemas.microsoft.com/office/drawing/2010/main" val="0"/>
              </a:ext>
            </a:extLst>
          </a:blip>
          <a:srcRect t="17621" b="12379"/>
          <a:stretch>
            <a:fillRect/>
          </a:stretch>
        </p:blipFill>
        <p:spPr bwMode="auto">
          <a:xfrm>
            <a:off x="0" y="1016000"/>
            <a:ext cx="9144000" cy="506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Text Box 4"/>
          <p:cNvSpPr txBox="1">
            <a:spLocks noChangeArrowheads="1"/>
          </p:cNvSpPr>
          <p:nvPr/>
        </p:nvSpPr>
        <p:spPr bwMode="auto">
          <a:xfrm>
            <a:off x="6681280" y="5544345"/>
            <a:ext cx="1047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CC00"/>
                </a:solidFill>
              </a:rPr>
              <a:t>Gel runs</a:t>
            </a:r>
          </a:p>
        </p:txBody>
      </p:sp>
      <p:sp>
        <p:nvSpPr>
          <p:cNvPr id="18437" name="Line 5" title="DNA migrates from right to left in gel"/>
          <p:cNvSpPr>
            <a:spLocks noChangeShapeType="1"/>
          </p:cNvSpPr>
          <p:nvPr/>
        </p:nvSpPr>
        <p:spPr bwMode="auto">
          <a:xfrm flipH="1">
            <a:off x="5462080" y="5696745"/>
            <a:ext cx="1219200" cy="0"/>
          </a:xfrm>
          <a:prstGeom prst="line">
            <a:avLst/>
          </a:prstGeom>
          <a:noFill/>
          <a:ln w="38100">
            <a:solidFill>
              <a:srgbClr val="FFCC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38" name="Text Box 6"/>
          <p:cNvSpPr txBox="1">
            <a:spLocks noChangeArrowheads="1"/>
          </p:cNvSpPr>
          <p:nvPr/>
        </p:nvSpPr>
        <p:spPr bwMode="auto">
          <a:xfrm>
            <a:off x="176341" y="6107113"/>
            <a:ext cx="879131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dirty="0">
                <a:solidFill>
                  <a:srgbClr val="FFCC00"/>
                </a:solidFill>
              </a:rPr>
              <a:t>T-  0 min: 164 mA;   98 W; 25</a:t>
            </a:r>
            <a:r>
              <a:rPr lang="en-US" altLang="en-US" baseline="30000" dirty="0">
                <a:solidFill>
                  <a:srgbClr val="FFCC00"/>
                </a:solidFill>
              </a:rPr>
              <a:t>o</a:t>
            </a:r>
            <a:r>
              <a:rPr lang="en-US" altLang="en-US" dirty="0">
                <a:solidFill>
                  <a:srgbClr val="FFCC00"/>
                </a:solidFill>
              </a:rPr>
              <a:t>C</a:t>
            </a:r>
          </a:p>
          <a:p>
            <a:pPr eaLnBrk="1" hangingPunct="1"/>
            <a:r>
              <a:rPr lang="en-US" altLang="en-US" dirty="0">
                <a:solidFill>
                  <a:srgbClr val="FFCC00"/>
                </a:solidFill>
              </a:rPr>
              <a:t>T-10 min: 260 mA; 156 W; 28</a:t>
            </a:r>
            <a:r>
              <a:rPr lang="en-US" altLang="en-US" baseline="30000" dirty="0">
                <a:solidFill>
                  <a:srgbClr val="FFCC00"/>
                </a:solidFill>
              </a:rPr>
              <a:t>o</a:t>
            </a:r>
            <a:r>
              <a:rPr lang="en-US" altLang="en-US" dirty="0">
                <a:solidFill>
                  <a:srgbClr val="FFCC00"/>
                </a:solidFill>
              </a:rPr>
              <a:t>C (mA increased by &lt;100; temperature increased 3</a:t>
            </a:r>
            <a:r>
              <a:rPr lang="en-US" altLang="en-US" baseline="30000" dirty="0">
                <a:solidFill>
                  <a:srgbClr val="FFCC00"/>
                </a:solidFill>
              </a:rPr>
              <a:t>o</a:t>
            </a:r>
            <a:r>
              <a:rPr lang="en-US" altLang="en-US" dirty="0">
                <a:solidFill>
                  <a:srgbClr val="FFCC00"/>
                </a:solidFill>
              </a:rPr>
              <a:t>C)</a:t>
            </a:r>
          </a:p>
        </p:txBody>
      </p:sp>
      <p:sp>
        <p:nvSpPr>
          <p:cNvPr id="2" name="Title 1"/>
          <p:cNvSpPr>
            <a:spLocks noGrp="1"/>
          </p:cNvSpPr>
          <p:nvPr>
            <p:ph type="title"/>
          </p:nvPr>
        </p:nvSpPr>
        <p:spPr>
          <a:xfrm>
            <a:off x="176341" y="67088"/>
            <a:ext cx="8654462" cy="778256"/>
          </a:xfrm>
        </p:spPr>
        <p:txBody>
          <a:bodyPr/>
          <a:lstStyle/>
          <a:p>
            <a:r>
              <a:rPr lang="en-US" altLang="en-US" sz="3600" b="1" dirty="0">
                <a:solidFill>
                  <a:srgbClr val="FFCC00"/>
                </a:solidFill>
              </a:rPr>
              <a:t>High Voltage &amp; SB Gels</a:t>
            </a:r>
            <a:endParaRPr lang="en-US" dirty="0"/>
          </a:p>
        </p:txBody>
      </p:sp>
      <p:sp>
        <p:nvSpPr>
          <p:cNvPr id="3" name="TextBox 2"/>
          <p:cNvSpPr txBox="1"/>
          <p:nvPr/>
        </p:nvSpPr>
        <p:spPr>
          <a:xfrm>
            <a:off x="460445" y="990600"/>
            <a:ext cx="8086253" cy="338554"/>
          </a:xfrm>
          <a:prstGeom prst="rect">
            <a:avLst/>
          </a:prstGeom>
          <a:noFill/>
        </p:spPr>
        <p:txBody>
          <a:bodyPr wrap="none" rtlCol="0">
            <a:spAutoFit/>
          </a:bodyPr>
          <a:lstStyle/>
          <a:p>
            <a:r>
              <a:rPr lang="en-US" altLang="en-US" sz="1600" b="1" dirty="0">
                <a:solidFill>
                  <a:srgbClr val="FFCC00"/>
                </a:solidFill>
              </a:rPr>
              <a:t>Sodium-borate (used 1X):  10 min @ 600 V; minimal increase in mA &amp; </a:t>
            </a:r>
            <a:r>
              <a:rPr lang="en-US" altLang="en-US" sz="1600" b="1" baseline="30000" dirty="0" err="1">
                <a:solidFill>
                  <a:srgbClr val="FFCC00"/>
                </a:solidFill>
              </a:rPr>
              <a:t>o</a:t>
            </a:r>
            <a:r>
              <a:rPr lang="en-US" altLang="en-US" sz="1600" b="1" dirty="0" err="1">
                <a:solidFill>
                  <a:srgbClr val="FFCC00"/>
                </a:solidFill>
              </a:rPr>
              <a:t>C</a:t>
            </a:r>
            <a:r>
              <a:rPr lang="en-US" altLang="en-US" sz="1600" b="1" dirty="0">
                <a:solidFill>
                  <a:srgbClr val="FFCC00"/>
                </a:solidFill>
              </a:rPr>
              <a:t> over run</a:t>
            </a:r>
            <a:endParaRPr lang="en-US" sz="1600" dirty="0"/>
          </a:p>
        </p:txBody>
      </p:sp>
    </p:spTree>
  </p:cSld>
  <p:clrMapOvr>
    <a:masterClrMapping/>
  </p:clrMapOvr>
  <p:transition advTm="18464"/>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Sodium-borate 2% gel 10 min 750V 10-29-04 new"/>
          <p:cNvPicPr>
            <a:picLocks noChangeAspect="1" noChangeArrowheads="1"/>
          </p:cNvPicPr>
          <p:nvPr/>
        </p:nvPicPr>
        <p:blipFill>
          <a:blip r:embed="rId2">
            <a:extLst>
              <a:ext uri="{28A0092B-C50C-407E-A947-70E740481C1C}">
                <a14:useLocalDpi xmlns:a14="http://schemas.microsoft.com/office/drawing/2010/main" val="0"/>
              </a:ext>
            </a:extLst>
          </a:blip>
          <a:srcRect l="2357" t="36217" r="2357" b="18314"/>
          <a:stretch>
            <a:fillRect/>
          </a:stretch>
        </p:blipFill>
        <p:spPr bwMode="auto">
          <a:xfrm>
            <a:off x="0" y="42863"/>
            <a:ext cx="9144000" cy="345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Text Box 3"/>
          <p:cNvSpPr txBox="1">
            <a:spLocks noChangeArrowheads="1"/>
          </p:cNvSpPr>
          <p:nvPr/>
        </p:nvSpPr>
        <p:spPr bwMode="auto">
          <a:xfrm>
            <a:off x="53975" y="-14288"/>
            <a:ext cx="1920875" cy="457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a:solidFill>
                  <a:srgbClr val="FFCC00"/>
                </a:solidFill>
              </a:rPr>
              <a:t>750 V</a:t>
            </a:r>
            <a:r>
              <a:rPr lang="en-US" altLang="en-US" b="1">
                <a:solidFill>
                  <a:srgbClr val="FFCC00"/>
                </a:solidFill>
              </a:rPr>
              <a:t> (10 min)</a:t>
            </a:r>
            <a:endParaRPr lang="en-US" altLang="en-US">
              <a:solidFill>
                <a:srgbClr val="FFCC00"/>
              </a:solidFill>
            </a:endParaRPr>
          </a:p>
        </p:txBody>
      </p:sp>
      <p:pic>
        <p:nvPicPr>
          <p:cNvPr id="19462" name="Picture 7" descr="Sodium-borate 2% gel 10 min 900-initial-V 10-29-04 new"/>
          <p:cNvPicPr>
            <a:picLocks noChangeAspect="1" noChangeArrowheads="1"/>
          </p:cNvPicPr>
          <p:nvPr/>
        </p:nvPicPr>
        <p:blipFill>
          <a:blip r:embed="rId3">
            <a:extLst>
              <a:ext uri="{28A0092B-C50C-407E-A947-70E740481C1C}">
                <a14:useLocalDpi xmlns:a14="http://schemas.microsoft.com/office/drawing/2010/main" val="0"/>
              </a:ext>
            </a:extLst>
          </a:blip>
          <a:srcRect l="166" t="35266" r="1347" b="19861"/>
          <a:stretch>
            <a:fillRect/>
          </a:stretch>
        </p:blipFill>
        <p:spPr bwMode="auto">
          <a:xfrm>
            <a:off x="0" y="3560763"/>
            <a:ext cx="9144000" cy="329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3" name="Text Box 8"/>
          <p:cNvSpPr txBox="1">
            <a:spLocks noChangeArrowheads="1"/>
          </p:cNvSpPr>
          <p:nvPr/>
        </p:nvSpPr>
        <p:spPr bwMode="auto">
          <a:xfrm>
            <a:off x="53975" y="3592513"/>
            <a:ext cx="1920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a:solidFill>
                  <a:srgbClr val="FFCC00"/>
                </a:solidFill>
              </a:rPr>
              <a:t>900 V</a:t>
            </a:r>
            <a:r>
              <a:rPr lang="en-US" altLang="en-US" b="1">
                <a:solidFill>
                  <a:srgbClr val="FFCC00"/>
                </a:solidFill>
              </a:rPr>
              <a:t> (10 min)</a:t>
            </a:r>
            <a:endParaRPr lang="en-US" altLang="en-US">
              <a:solidFill>
                <a:srgbClr val="FFCC00"/>
              </a:solidFill>
            </a:endParaRPr>
          </a:p>
        </p:txBody>
      </p:sp>
      <p:sp>
        <p:nvSpPr>
          <p:cNvPr id="19464" name="Oval 9" descr="750V (10 min) did not melt gel, but mA and temperature increases were excessive.  &#10;&#10;900V (10 min) actually melted parts of the gel (see wavy bands in circle) and the change in gel consistency even affected the run voltage." title="Wavy bands indicates zone of melted gel"/>
          <p:cNvSpPr>
            <a:spLocks noChangeArrowheads="1"/>
          </p:cNvSpPr>
          <p:nvPr/>
        </p:nvSpPr>
        <p:spPr bwMode="auto">
          <a:xfrm>
            <a:off x="5330825" y="3990975"/>
            <a:ext cx="858838" cy="985838"/>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9465" name="Text Box 10"/>
          <p:cNvSpPr txBox="1">
            <a:spLocks noChangeArrowheads="1"/>
          </p:cNvSpPr>
          <p:nvPr/>
        </p:nvSpPr>
        <p:spPr bwMode="auto">
          <a:xfrm>
            <a:off x="57150" y="455613"/>
            <a:ext cx="3408426"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00" dirty="0">
                <a:solidFill>
                  <a:srgbClr val="FFCC00"/>
                </a:solidFill>
              </a:rPr>
              <a:t>– </a:t>
            </a:r>
            <a:r>
              <a:rPr lang="en-US" altLang="en-US" sz="1600" dirty="0">
                <a:solidFill>
                  <a:srgbClr val="FFCC00"/>
                </a:solidFill>
                <a:cs typeface="Arial" panose="020B0604020202020204" pitchFamily="34" charset="0"/>
              </a:rPr>
              <a:t>↑’d </a:t>
            </a:r>
            <a:r>
              <a:rPr lang="en-US" altLang="en-US" sz="1600" dirty="0">
                <a:solidFill>
                  <a:srgbClr val="FFCC00"/>
                </a:solidFill>
              </a:rPr>
              <a:t>200 mA</a:t>
            </a:r>
          </a:p>
          <a:p>
            <a:pPr eaLnBrk="1" hangingPunct="1"/>
            <a:r>
              <a:rPr lang="en-US" altLang="en-US" sz="1600" dirty="0">
                <a:solidFill>
                  <a:srgbClr val="FFCC00"/>
                </a:solidFill>
              </a:rPr>
              <a:t>– Temp ↑’d 12</a:t>
            </a:r>
            <a:r>
              <a:rPr lang="en-US" altLang="en-US" sz="1600" baseline="30000" dirty="0">
                <a:solidFill>
                  <a:srgbClr val="FFCC00"/>
                </a:solidFill>
              </a:rPr>
              <a:t>o</a:t>
            </a:r>
            <a:r>
              <a:rPr lang="en-US" altLang="en-US" sz="1600" dirty="0">
                <a:solidFill>
                  <a:srgbClr val="FFCC00"/>
                </a:solidFill>
              </a:rPr>
              <a:t>C</a:t>
            </a:r>
          </a:p>
          <a:p>
            <a:pPr eaLnBrk="1" hangingPunct="1"/>
            <a:r>
              <a:rPr lang="en-US" altLang="en-US" sz="1600" dirty="0"/>
              <a:t>&gt;&gt; Gel did not melt, but mA and temperature increases were excessive. </a:t>
            </a:r>
          </a:p>
        </p:txBody>
      </p:sp>
      <p:sp>
        <p:nvSpPr>
          <p:cNvPr id="19466" name="Text Box 11"/>
          <p:cNvSpPr txBox="1">
            <a:spLocks noChangeArrowheads="1"/>
          </p:cNvSpPr>
          <p:nvPr/>
        </p:nvSpPr>
        <p:spPr bwMode="auto">
          <a:xfrm>
            <a:off x="42863" y="4208115"/>
            <a:ext cx="3422713"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00" dirty="0">
                <a:solidFill>
                  <a:srgbClr val="FFCC00"/>
                </a:solidFill>
              </a:rPr>
              <a:t>– 810 V by 5 min</a:t>
            </a:r>
          </a:p>
          <a:p>
            <a:pPr eaLnBrk="1" hangingPunct="1"/>
            <a:r>
              <a:rPr lang="en-US" altLang="en-US" sz="1600" dirty="0">
                <a:solidFill>
                  <a:srgbClr val="FFCC00"/>
                </a:solidFill>
              </a:rPr>
              <a:t>– 700 V by 10 min</a:t>
            </a:r>
          </a:p>
          <a:p>
            <a:pPr eaLnBrk="1" hangingPunct="1"/>
            <a:endParaRPr lang="en-US" altLang="en-US" sz="1600" dirty="0">
              <a:solidFill>
                <a:srgbClr val="FFCC00"/>
              </a:solidFill>
            </a:endParaRPr>
          </a:p>
          <a:p>
            <a:pPr eaLnBrk="1" hangingPunct="1"/>
            <a:r>
              <a:rPr lang="en-US" altLang="en-US" sz="1600" dirty="0">
                <a:solidFill>
                  <a:srgbClr val="FFCC00"/>
                </a:solidFill>
              </a:rPr>
              <a:t>– ↑’d 200 mA</a:t>
            </a:r>
          </a:p>
          <a:p>
            <a:pPr eaLnBrk="1" hangingPunct="1"/>
            <a:r>
              <a:rPr lang="en-US" altLang="en-US" sz="1600" dirty="0">
                <a:solidFill>
                  <a:srgbClr val="FFCC00"/>
                </a:solidFill>
              </a:rPr>
              <a:t>– Temp </a:t>
            </a:r>
            <a:r>
              <a:rPr lang="en-US" altLang="en-US" sz="1600" dirty="0">
                <a:solidFill>
                  <a:srgbClr val="FFCC00"/>
                </a:solidFill>
                <a:cs typeface="Arial" panose="020B0604020202020204" pitchFamily="34" charset="0"/>
              </a:rPr>
              <a:t>↑’d</a:t>
            </a:r>
            <a:r>
              <a:rPr lang="en-US" altLang="en-US" sz="1600" dirty="0">
                <a:solidFill>
                  <a:srgbClr val="FFCC00"/>
                </a:solidFill>
              </a:rPr>
              <a:t> 14</a:t>
            </a:r>
            <a:r>
              <a:rPr lang="en-US" altLang="en-US" sz="1600" baseline="30000" dirty="0">
                <a:solidFill>
                  <a:srgbClr val="FFCC00"/>
                </a:solidFill>
              </a:rPr>
              <a:t>o</a:t>
            </a:r>
            <a:r>
              <a:rPr lang="en-US" altLang="en-US" sz="1600" dirty="0">
                <a:solidFill>
                  <a:srgbClr val="FFCC00"/>
                </a:solidFill>
              </a:rPr>
              <a:t>C</a:t>
            </a:r>
          </a:p>
          <a:p>
            <a:pPr eaLnBrk="1" hangingPunct="1"/>
            <a:r>
              <a:rPr lang="en-US" altLang="en-US" sz="1600" dirty="0"/>
              <a:t>&gt;&gt; Parts of gel melted (see wavy bands in circle) and the change in gel consistency even affected the run voltage.</a:t>
            </a:r>
          </a:p>
        </p:txBody>
      </p:sp>
      <p:sp>
        <p:nvSpPr>
          <p:cNvPr id="2" name="Title 1"/>
          <p:cNvSpPr>
            <a:spLocks noGrp="1"/>
          </p:cNvSpPr>
          <p:nvPr>
            <p:ph type="title"/>
          </p:nvPr>
        </p:nvSpPr>
        <p:spPr>
          <a:xfrm>
            <a:off x="90297" y="1817577"/>
            <a:ext cx="2551176" cy="1401625"/>
          </a:xfrm>
          <a:solidFill>
            <a:schemeClr val="accent2"/>
          </a:solidFill>
        </p:spPr>
        <p:txBody>
          <a:bodyPr/>
          <a:lstStyle/>
          <a:p>
            <a:r>
              <a:rPr lang="en-US" sz="2800" dirty="0">
                <a:solidFill>
                  <a:srgbClr val="FFFF00"/>
                </a:solidFill>
              </a:rPr>
              <a:t>Excessive </a:t>
            </a:r>
            <a:br>
              <a:rPr lang="en-US" sz="2800" dirty="0">
                <a:solidFill>
                  <a:srgbClr val="FFFF00"/>
                </a:solidFill>
              </a:rPr>
            </a:br>
            <a:r>
              <a:rPr lang="en-US" sz="2800" dirty="0">
                <a:solidFill>
                  <a:srgbClr val="FFFF00"/>
                </a:solidFill>
              </a:rPr>
              <a:t>Voltage </a:t>
            </a:r>
            <a:br>
              <a:rPr lang="en-US" sz="2800" dirty="0">
                <a:solidFill>
                  <a:srgbClr val="FFFF00"/>
                </a:solidFill>
              </a:rPr>
            </a:br>
            <a:r>
              <a:rPr lang="en-US" sz="2800" dirty="0">
                <a:solidFill>
                  <a:srgbClr val="FFFF00"/>
                </a:solidFill>
              </a:rPr>
              <a:t>&amp; SB Gels</a:t>
            </a:r>
          </a:p>
        </p:txBody>
      </p:sp>
      <p:sp>
        <p:nvSpPr>
          <p:cNvPr id="19460" name="Text Box 4" title="DNA migrates right to left in gel"/>
          <p:cNvSpPr txBox="1">
            <a:spLocks noChangeArrowheads="1"/>
          </p:cNvSpPr>
          <p:nvPr/>
        </p:nvSpPr>
        <p:spPr bwMode="auto">
          <a:xfrm>
            <a:off x="7408863" y="6321806"/>
            <a:ext cx="1047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CC00"/>
                </a:solidFill>
              </a:rPr>
              <a:t>Gel runs</a:t>
            </a:r>
          </a:p>
        </p:txBody>
      </p:sp>
      <p:sp>
        <p:nvSpPr>
          <p:cNvPr id="19461" name="Line 5" title="DNA migrates right to left in gel"/>
          <p:cNvSpPr>
            <a:spLocks noChangeShapeType="1"/>
          </p:cNvSpPr>
          <p:nvPr/>
        </p:nvSpPr>
        <p:spPr bwMode="auto">
          <a:xfrm flipH="1">
            <a:off x="6189663" y="6474206"/>
            <a:ext cx="1219200" cy="0"/>
          </a:xfrm>
          <a:prstGeom prst="line">
            <a:avLst/>
          </a:prstGeom>
          <a:noFill/>
          <a:ln w="38100">
            <a:solidFill>
              <a:srgbClr val="FFCC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ransition advTm="12608"/>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Sodium-borate 2% gel 10 min 750V 10-29-04 new v3"/>
          <p:cNvPicPr>
            <a:picLocks noChangeAspect="1" noChangeArrowheads="1"/>
          </p:cNvPicPr>
          <p:nvPr/>
        </p:nvPicPr>
        <p:blipFill>
          <a:blip r:embed="rId2">
            <a:extLst>
              <a:ext uri="{28A0092B-C50C-407E-A947-70E740481C1C}">
                <a14:useLocalDpi xmlns:a14="http://schemas.microsoft.com/office/drawing/2010/main" val="0"/>
              </a:ext>
            </a:extLst>
          </a:blip>
          <a:srcRect t="3355" b="7567"/>
          <a:stretch>
            <a:fillRect/>
          </a:stretch>
        </p:blipFill>
        <p:spPr bwMode="auto">
          <a:xfrm>
            <a:off x="73025" y="822325"/>
            <a:ext cx="8999538" cy="302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3" name="Picture 5" descr="Sodium-borate 2% gel 10 min 900-initial-V 10-29-04 new v3"/>
          <p:cNvPicPr>
            <a:picLocks noChangeAspect="1" noChangeArrowheads="1"/>
          </p:cNvPicPr>
          <p:nvPr/>
        </p:nvPicPr>
        <p:blipFill>
          <a:blip r:embed="rId3">
            <a:extLst>
              <a:ext uri="{28A0092B-C50C-407E-A947-70E740481C1C}">
                <a14:useLocalDpi xmlns:a14="http://schemas.microsoft.com/office/drawing/2010/main" val="0"/>
              </a:ext>
            </a:extLst>
          </a:blip>
          <a:srcRect t="1210" b="18796"/>
          <a:stretch>
            <a:fillRect/>
          </a:stretch>
        </p:blipFill>
        <p:spPr bwMode="auto">
          <a:xfrm>
            <a:off x="87313" y="3884613"/>
            <a:ext cx="8999537" cy="289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Text Box 6"/>
          <p:cNvSpPr txBox="1">
            <a:spLocks noChangeArrowheads="1"/>
          </p:cNvSpPr>
          <p:nvPr/>
        </p:nvSpPr>
        <p:spPr bwMode="auto">
          <a:xfrm>
            <a:off x="128588" y="4175125"/>
            <a:ext cx="145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solidFill>
                  <a:srgbClr val="FFCC00"/>
                </a:solidFill>
              </a:rPr>
              <a:t>900 initial-V</a:t>
            </a:r>
          </a:p>
        </p:txBody>
      </p:sp>
      <p:sp>
        <p:nvSpPr>
          <p:cNvPr id="20485" name="Line 7" title="DNA migrates from top to bottom of gel"/>
          <p:cNvSpPr>
            <a:spLocks noChangeShapeType="1"/>
          </p:cNvSpPr>
          <p:nvPr/>
        </p:nvSpPr>
        <p:spPr bwMode="auto">
          <a:xfrm>
            <a:off x="8909050" y="1012825"/>
            <a:ext cx="0" cy="1308100"/>
          </a:xfrm>
          <a:prstGeom prst="line">
            <a:avLst/>
          </a:prstGeom>
          <a:noFill/>
          <a:ln w="57150">
            <a:solidFill>
              <a:srgbClr val="FFCC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486" name="Text Box 3"/>
          <p:cNvSpPr txBox="1">
            <a:spLocks noChangeArrowheads="1"/>
          </p:cNvSpPr>
          <p:nvPr/>
        </p:nvSpPr>
        <p:spPr bwMode="auto">
          <a:xfrm>
            <a:off x="128588" y="1052513"/>
            <a:ext cx="91563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dirty="0">
                <a:solidFill>
                  <a:srgbClr val="FFCC00"/>
                </a:solidFill>
              </a:rPr>
              <a:t>750V</a:t>
            </a:r>
          </a:p>
          <a:p>
            <a:pPr eaLnBrk="1" hangingPunct="1"/>
            <a:r>
              <a:rPr lang="en-US" altLang="en-US" b="1" dirty="0">
                <a:solidFill>
                  <a:srgbClr val="FFCC00"/>
                </a:solidFill>
              </a:rPr>
              <a:t>10 min</a:t>
            </a:r>
          </a:p>
        </p:txBody>
      </p:sp>
      <p:sp>
        <p:nvSpPr>
          <p:cNvPr id="2" name="Title 1"/>
          <p:cNvSpPr>
            <a:spLocks noGrp="1"/>
          </p:cNvSpPr>
          <p:nvPr>
            <p:ph type="title"/>
          </p:nvPr>
        </p:nvSpPr>
        <p:spPr>
          <a:xfrm>
            <a:off x="306241" y="174626"/>
            <a:ext cx="8602809" cy="547687"/>
          </a:xfrm>
        </p:spPr>
        <p:txBody>
          <a:bodyPr/>
          <a:lstStyle/>
          <a:p>
            <a:r>
              <a:rPr lang="en-US" sz="3200" dirty="0">
                <a:solidFill>
                  <a:srgbClr val="FFFF00"/>
                </a:solidFill>
              </a:rPr>
              <a:t>Excessive voltage &amp; EtBr leaching in SB gels</a:t>
            </a:r>
          </a:p>
        </p:txBody>
      </p:sp>
      <p:sp>
        <p:nvSpPr>
          <p:cNvPr id="3" name="TextBox 2"/>
          <p:cNvSpPr txBox="1"/>
          <p:nvPr/>
        </p:nvSpPr>
        <p:spPr>
          <a:xfrm>
            <a:off x="199119" y="3031081"/>
            <a:ext cx="8392041" cy="646331"/>
          </a:xfrm>
          <a:prstGeom prst="rect">
            <a:avLst/>
          </a:prstGeom>
          <a:noFill/>
        </p:spPr>
        <p:txBody>
          <a:bodyPr wrap="none" rtlCol="0">
            <a:spAutoFit/>
          </a:bodyPr>
          <a:lstStyle/>
          <a:p>
            <a:r>
              <a:rPr lang="en-US" dirty="0">
                <a:solidFill>
                  <a:srgbClr val="FFFF00"/>
                </a:solidFill>
              </a:rPr>
              <a:t>Moderately excessive voltage (750 V) caused rapid leaching of EtBr at gel front, </a:t>
            </a:r>
          </a:p>
          <a:p>
            <a:r>
              <a:rPr lang="en-US" dirty="0">
                <a:solidFill>
                  <a:srgbClr val="FFFF00"/>
                </a:solidFill>
              </a:rPr>
              <a:t>but just enough dye remained to still weakly stain the DNA bands.</a:t>
            </a:r>
          </a:p>
        </p:txBody>
      </p:sp>
      <p:sp>
        <p:nvSpPr>
          <p:cNvPr id="10" name="TextBox 9"/>
          <p:cNvSpPr txBox="1"/>
          <p:nvPr/>
        </p:nvSpPr>
        <p:spPr>
          <a:xfrm>
            <a:off x="154489" y="5989019"/>
            <a:ext cx="8533105" cy="646331"/>
          </a:xfrm>
          <a:prstGeom prst="rect">
            <a:avLst/>
          </a:prstGeom>
          <a:noFill/>
        </p:spPr>
        <p:txBody>
          <a:bodyPr wrap="none" rtlCol="0">
            <a:spAutoFit/>
          </a:bodyPr>
          <a:lstStyle/>
          <a:p>
            <a:r>
              <a:rPr lang="en-US" dirty="0">
                <a:solidFill>
                  <a:srgbClr val="FFFF00"/>
                </a:solidFill>
              </a:rPr>
              <a:t>Extreme excessive voltage (900 V) caused complete leaching of EtBr at gel front, </a:t>
            </a:r>
          </a:p>
          <a:p>
            <a:r>
              <a:rPr lang="en-US" dirty="0">
                <a:solidFill>
                  <a:srgbClr val="FFFF00"/>
                </a:solidFill>
              </a:rPr>
              <a:t>such that the DNA bands (molecular ladders and samples) are not visibly stained.</a:t>
            </a:r>
          </a:p>
        </p:txBody>
      </p:sp>
    </p:spTree>
  </p:cSld>
  <p:clrMapOvr>
    <a:masterClrMapping/>
  </p:clrMapOvr>
  <p:transition advTm="3888"/>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1282804" y="2206689"/>
            <a:ext cx="6809636"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333375" eaLnBrk="0" hangingPunct="0">
              <a:defRPr>
                <a:solidFill>
                  <a:schemeClr val="tx1"/>
                </a:solidFill>
                <a:latin typeface="Arial" panose="020B0604020202020204" pitchFamily="34" charset="0"/>
              </a:defRPr>
            </a:lvl1pPr>
            <a:lvl2pPr marL="742950" indent="-285750" defTabSz="333375" eaLnBrk="0" hangingPunct="0">
              <a:defRPr>
                <a:solidFill>
                  <a:schemeClr val="tx1"/>
                </a:solidFill>
                <a:latin typeface="Arial" panose="020B0604020202020204" pitchFamily="34" charset="0"/>
              </a:defRPr>
            </a:lvl2pPr>
            <a:lvl3pPr defTabSz="333375" eaLnBrk="0" hangingPunct="0">
              <a:defRPr>
                <a:solidFill>
                  <a:schemeClr val="tx1"/>
                </a:solidFill>
                <a:latin typeface="Arial" panose="020B0604020202020204" pitchFamily="34" charset="0"/>
              </a:defRPr>
            </a:lvl3pPr>
            <a:lvl4pPr marL="1600200" indent="-228600" defTabSz="333375" eaLnBrk="0" hangingPunct="0">
              <a:defRPr>
                <a:solidFill>
                  <a:schemeClr val="tx1"/>
                </a:solidFill>
                <a:latin typeface="Arial" panose="020B0604020202020204" pitchFamily="34" charset="0"/>
              </a:defRPr>
            </a:lvl4pPr>
            <a:lvl5pPr marL="2057400" indent="-228600" defTabSz="333375" eaLnBrk="0" hangingPunct="0">
              <a:defRPr>
                <a:solidFill>
                  <a:schemeClr val="tx1"/>
                </a:solidFill>
                <a:latin typeface="Arial" panose="020B0604020202020204" pitchFamily="34" charset="0"/>
              </a:defRPr>
            </a:lvl5pPr>
            <a:lvl6pPr marL="2514600" indent="-228600" defTabSz="333375" eaLnBrk="0" fontAlgn="base" hangingPunct="0">
              <a:spcBef>
                <a:spcPct val="0"/>
              </a:spcBef>
              <a:spcAft>
                <a:spcPct val="0"/>
              </a:spcAft>
              <a:defRPr>
                <a:solidFill>
                  <a:schemeClr val="tx1"/>
                </a:solidFill>
                <a:latin typeface="Arial" panose="020B0604020202020204" pitchFamily="34" charset="0"/>
              </a:defRPr>
            </a:lvl6pPr>
            <a:lvl7pPr marL="2971800" indent="-228600" defTabSz="333375" eaLnBrk="0" fontAlgn="base" hangingPunct="0">
              <a:spcBef>
                <a:spcPct val="0"/>
              </a:spcBef>
              <a:spcAft>
                <a:spcPct val="0"/>
              </a:spcAft>
              <a:defRPr>
                <a:solidFill>
                  <a:schemeClr val="tx1"/>
                </a:solidFill>
                <a:latin typeface="Arial" panose="020B0604020202020204" pitchFamily="34" charset="0"/>
              </a:defRPr>
            </a:lvl7pPr>
            <a:lvl8pPr marL="3429000" indent="-228600" defTabSz="333375" eaLnBrk="0" fontAlgn="base" hangingPunct="0">
              <a:spcBef>
                <a:spcPct val="0"/>
              </a:spcBef>
              <a:spcAft>
                <a:spcPct val="0"/>
              </a:spcAft>
              <a:defRPr>
                <a:solidFill>
                  <a:schemeClr val="tx1"/>
                </a:solidFill>
                <a:latin typeface="Arial" panose="020B0604020202020204" pitchFamily="34" charset="0"/>
              </a:defRPr>
            </a:lvl8pPr>
            <a:lvl9pPr marL="3886200" indent="-228600" defTabSz="333375"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b="1" dirty="0">
                <a:solidFill>
                  <a:srgbClr val="FFCC00"/>
                </a:solidFill>
                <a:latin typeface="Comic Sans MS" panose="030F0702030302020204" pitchFamily="66" charset="0"/>
              </a:rPr>
              <a:t>-- Next 2 slides show results for </a:t>
            </a:r>
          </a:p>
          <a:p>
            <a:pPr eaLnBrk="1" hangingPunct="1"/>
            <a:r>
              <a:rPr lang="en-US" altLang="en-US" sz="2000" b="1" dirty="0">
                <a:solidFill>
                  <a:srgbClr val="FFCC00"/>
                </a:solidFill>
                <a:latin typeface="Comic Sans MS" panose="030F0702030302020204" pitchFamily="66" charset="0"/>
              </a:rPr>
              <a:t>standard </a:t>
            </a:r>
            <a:r>
              <a:rPr lang="en-US" altLang="en-US" sz="2000" b="1" dirty="0">
                <a:solidFill>
                  <a:srgbClr val="FF0000"/>
                </a:solidFill>
                <a:latin typeface="Comic Sans MS" panose="030F0702030302020204" pitchFamily="66" charset="0"/>
              </a:rPr>
              <a:t>TBE</a:t>
            </a:r>
            <a:r>
              <a:rPr lang="en-US" altLang="en-US" sz="2000" b="1" dirty="0">
                <a:solidFill>
                  <a:srgbClr val="FFCC00"/>
                </a:solidFill>
                <a:latin typeface="Comic Sans MS" panose="030F0702030302020204" pitchFamily="66" charset="0"/>
              </a:rPr>
              <a:t> vs. best SB parameters</a:t>
            </a:r>
          </a:p>
          <a:p>
            <a:pPr eaLnBrk="1" hangingPunct="1"/>
            <a:endParaRPr lang="en-US" altLang="en-US" sz="2000" b="1" dirty="0">
              <a:solidFill>
                <a:srgbClr val="FFCC00"/>
              </a:solidFill>
              <a:latin typeface="Comic Sans MS" panose="030F0702030302020204" pitchFamily="66" charset="0"/>
            </a:endParaRPr>
          </a:p>
          <a:p>
            <a:pPr eaLnBrk="1" hangingPunct="1"/>
            <a:r>
              <a:rPr lang="en-US" altLang="en-US" sz="2000" b="1" dirty="0">
                <a:solidFill>
                  <a:srgbClr val="FFCC00"/>
                </a:solidFill>
                <a:latin typeface="Comic Sans MS" panose="030F0702030302020204" pitchFamily="66" charset="0"/>
              </a:rPr>
              <a:t>-- In SB, DNA bands are still much sharper (more compact), and lanes show much less smearing.</a:t>
            </a:r>
          </a:p>
          <a:p>
            <a:pPr eaLnBrk="1" hangingPunct="1"/>
            <a:endParaRPr lang="en-US" altLang="en-US" sz="2000" b="1" dirty="0">
              <a:solidFill>
                <a:srgbClr val="FFCC00"/>
              </a:solidFill>
              <a:latin typeface="Comic Sans MS" panose="030F0702030302020204" pitchFamily="66" charset="0"/>
            </a:endParaRPr>
          </a:p>
          <a:p>
            <a:pPr eaLnBrk="1" hangingPunct="1">
              <a:buFont typeface="Wingdings" panose="05000000000000000000" pitchFamily="2" charset="2"/>
              <a:buChar char="à"/>
            </a:pPr>
            <a:r>
              <a:rPr lang="en-US" altLang="en-US" sz="2000" b="1" dirty="0">
                <a:solidFill>
                  <a:srgbClr val="FFCC00"/>
                </a:solidFill>
                <a:latin typeface="Comic Sans MS" panose="030F0702030302020204" pitchFamily="66" charset="0"/>
                <a:sym typeface="Wingdings" panose="05000000000000000000" pitchFamily="2" charset="2"/>
              </a:rPr>
              <a:t> Note:	Remember to make BOTH the gel</a:t>
            </a:r>
          </a:p>
          <a:p>
            <a:pPr lvl="2" eaLnBrk="1" hangingPunct="1"/>
            <a:r>
              <a:rPr lang="en-US" altLang="en-US" sz="2000" b="1" dirty="0">
                <a:solidFill>
                  <a:srgbClr val="FFCC00"/>
                </a:solidFill>
                <a:latin typeface="Comic Sans MS" panose="030F0702030302020204" pitchFamily="66" charset="0"/>
                <a:sym typeface="Wingdings" panose="05000000000000000000" pitchFamily="2" charset="2"/>
              </a:rPr>
              <a:t>		and the running buffer from</a:t>
            </a:r>
          </a:p>
          <a:p>
            <a:pPr eaLnBrk="1" hangingPunct="1"/>
            <a:r>
              <a:rPr lang="en-US" altLang="en-US" sz="2000" b="1" dirty="0">
                <a:solidFill>
                  <a:srgbClr val="FFCC00"/>
                </a:solidFill>
                <a:latin typeface="Comic Sans MS" panose="030F0702030302020204" pitchFamily="66" charset="0"/>
                <a:sym typeface="Wingdings" panose="05000000000000000000" pitchFamily="2" charset="2"/>
              </a:rPr>
              <a:t>				1X SB media.</a:t>
            </a:r>
            <a:endParaRPr lang="en-US" altLang="en-US" sz="2000" b="1" dirty="0">
              <a:solidFill>
                <a:srgbClr val="FFCC00"/>
              </a:solidFill>
              <a:latin typeface="Comic Sans MS" panose="030F0702030302020204" pitchFamily="66" charset="0"/>
            </a:endParaRPr>
          </a:p>
        </p:txBody>
      </p:sp>
      <p:sp>
        <p:nvSpPr>
          <p:cNvPr id="2" name="Title 1"/>
          <p:cNvSpPr>
            <a:spLocks noGrp="1"/>
          </p:cNvSpPr>
          <p:nvPr>
            <p:ph type="title"/>
          </p:nvPr>
        </p:nvSpPr>
        <p:spPr>
          <a:xfrm>
            <a:off x="466344" y="594678"/>
            <a:ext cx="8229600" cy="1143000"/>
          </a:xfrm>
        </p:spPr>
        <p:txBody>
          <a:bodyPr/>
          <a:lstStyle/>
          <a:p>
            <a:r>
              <a:rPr lang="en-US" dirty="0">
                <a:solidFill>
                  <a:srgbClr val="FFFF00"/>
                </a:solidFill>
              </a:rPr>
              <a:t>Recap</a:t>
            </a:r>
          </a:p>
        </p:txBody>
      </p:sp>
    </p:spTree>
  </p:cSld>
  <p:clrMapOvr>
    <a:masterClrMapping/>
  </p:clrMapOvr>
  <p:transition advTm="1440"/>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TBE1-2X new 2% gel 45 min 200V 10-28-04 v2"/>
          <p:cNvPicPr>
            <a:picLocks noChangeAspect="1" noChangeArrowheads="1"/>
          </p:cNvPicPr>
          <p:nvPr/>
        </p:nvPicPr>
        <p:blipFill>
          <a:blip r:embed="rId2">
            <a:extLst>
              <a:ext uri="{28A0092B-C50C-407E-A947-70E740481C1C}">
                <a14:useLocalDpi xmlns:a14="http://schemas.microsoft.com/office/drawing/2010/main" val="0"/>
              </a:ext>
            </a:extLst>
          </a:blip>
          <a:srcRect l="40697" r="1436"/>
          <a:stretch>
            <a:fillRect/>
          </a:stretch>
        </p:blipFill>
        <p:spPr bwMode="auto">
          <a:xfrm>
            <a:off x="71438" y="0"/>
            <a:ext cx="4541837" cy="673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Text Box 3"/>
          <p:cNvSpPr txBox="1">
            <a:spLocks noChangeArrowheads="1"/>
          </p:cNvSpPr>
          <p:nvPr/>
        </p:nvSpPr>
        <p:spPr bwMode="auto">
          <a:xfrm>
            <a:off x="71438" y="2519266"/>
            <a:ext cx="130175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solidFill>
                  <a:srgbClr val="FF0000"/>
                </a:solidFill>
              </a:rPr>
              <a:t>TBE (new)</a:t>
            </a:r>
          </a:p>
          <a:p>
            <a:pPr eaLnBrk="1" hangingPunct="1"/>
            <a:r>
              <a:rPr lang="en-US" altLang="en-US" b="1">
                <a:solidFill>
                  <a:srgbClr val="FF0000"/>
                </a:solidFill>
              </a:rPr>
              <a:t>45 min</a:t>
            </a:r>
          </a:p>
          <a:p>
            <a:pPr eaLnBrk="1" hangingPunct="1"/>
            <a:r>
              <a:rPr lang="en-US" altLang="en-US" b="1">
                <a:solidFill>
                  <a:srgbClr val="FF0000"/>
                </a:solidFill>
              </a:rPr>
              <a:t>200V</a:t>
            </a:r>
          </a:p>
        </p:txBody>
      </p:sp>
      <p:pic>
        <p:nvPicPr>
          <p:cNvPr id="22532" name="Picture 5" descr="Sodium-borate 2% gel used 1X 15 min 500V 10-29-04 v2"/>
          <p:cNvPicPr>
            <a:picLocks noChangeAspect="1" noChangeArrowheads="1"/>
          </p:cNvPicPr>
          <p:nvPr/>
        </p:nvPicPr>
        <p:blipFill>
          <a:blip r:embed="rId3">
            <a:extLst>
              <a:ext uri="{28A0092B-C50C-407E-A947-70E740481C1C}">
                <a14:useLocalDpi xmlns:a14="http://schemas.microsoft.com/office/drawing/2010/main" val="0"/>
              </a:ext>
            </a:extLst>
          </a:blip>
          <a:srcRect l="40573" t="1808" r="1465" b="165"/>
          <a:stretch>
            <a:fillRect/>
          </a:stretch>
        </p:blipFill>
        <p:spPr bwMode="auto">
          <a:xfrm>
            <a:off x="4683125" y="19050"/>
            <a:ext cx="4460875" cy="675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Text Box 6"/>
          <p:cNvSpPr txBox="1">
            <a:spLocks noChangeArrowheads="1"/>
          </p:cNvSpPr>
          <p:nvPr/>
        </p:nvSpPr>
        <p:spPr bwMode="auto">
          <a:xfrm>
            <a:off x="4788693" y="2519266"/>
            <a:ext cx="288925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dirty="0">
                <a:solidFill>
                  <a:srgbClr val="FFCC00"/>
                </a:solidFill>
              </a:rPr>
              <a:t>Sodium-borate (used 1X)</a:t>
            </a:r>
          </a:p>
          <a:p>
            <a:pPr eaLnBrk="1" hangingPunct="1"/>
            <a:r>
              <a:rPr lang="en-US" altLang="en-US" b="1" dirty="0">
                <a:solidFill>
                  <a:srgbClr val="FFCC00"/>
                </a:solidFill>
              </a:rPr>
              <a:t>15 min</a:t>
            </a:r>
          </a:p>
          <a:p>
            <a:pPr eaLnBrk="1" hangingPunct="1"/>
            <a:r>
              <a:rPr lang="en-US" altLang="en-US" b="1" dirty="0">
                <a:solidFill>
                  <a:srgbClr val="FFCC00"/>
                </a:solidFill>
              </a:rPr>
              <a:t>500V</a:t>
            </a:r>
          </a:p>
        </p:txBody>
      </p:sp>
      <p:sp>
        <p:nvSpPr>
          <p:cNvPr id="22534" name="Line 4" title="DNA migrates from top to bottom of gel"/>
          <p:cNvSpPr>
            <a:spLocks noChangeShapeType="1"/>
          </p:cNvSpPr>
          <p:nvPr/>
        </p:nvSpPr>
        <p:spPr bwMode="auto">
          <a:xfrm>
            <a:off x="9031288" y="195263"/>
            <a:ext cx="0" cy="1308100"/>
          </a:xfrm>
          <a:prstGeom prst="line">
            <a:avLst/>
          </a:prstGeom>
          <a:noFill/>
          <a:ln w="57150">
            <a:solidFill>
              <a:srgbClr val="FFCC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 name="Title 1"/>
          <p:cNvSpPr>
            <a:spLocks noGrp="1"/>
          </p:cNvSpPr>
          <p:nvPr>
            <p:ph type="title"/>
          </p:nvPr>
        </p:nvSpPr>
        <p:spPr>
          <a:xfrm>
            <a:off x="118093" y="321518"/>
            <a:ext cx="8615362" cy="527795"/>
          </a:xfrm>
        </p:spPr>
        <p:txBody>
          <a:bodyPr/>
          <a:lstStyle/>
          <a:p>
            <a:r>
              <a:rPr lang="en-US" sz="2400" dirty="0">
                <a:solidFill>
                  <a:srgbClr val="FFFF00"/>
                </a:solidFill>
              </a:rPr>
              <a:t>Gels for TBE vs. SB under each buffer’s “Best” run conditions</a:t>
            </a:r>
          </a:p>
        </p:txBody>
      </p:sp>
    </p:spTree>
  </p:cSld>
  <p:clrMapOvr>
    <a:masterClrMapping/>
  </p:clrMapOvr>
  <p:transition advTm="8864"/>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3074" name="Text Box 4"/>
          <p:cNvSpPr txBox="1">
            <a:spLocks noChangeArrowheads="1"/>
          </p:cNvSpPr>
          <p:nvPr/>
        </p:nvSpPr>
        <p:spPr bwMode="auto">
          <a:xfrm>
            <a:off x="627221" y="1124395"/>
            <a:ext cx="7944421" cy="4887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333375" eaLnBrk="0" hangingPunct="0">
              <a:defRPr>
                <a:solidFill>
                  <a:schemeClr val="tx1"/>
                </a:solidFill>
                <a:latin typeface="Arial" panose="020B0604020202020204" pitchFamily="34" charset="0"/>
              </a:defRPr>
            </a:lvl1pPr>
            <a:lvl2pPr marL="742950" indent="-285750" defTabSz="333375" eaLnBrk="0" hangingPunct="0">
              <a:defRPr>
                <a:solidFill>
                  <a:schemeClr val="tx1"/>
                </a:solidFill>
                <a:latin typeface="Arial" panose="020B0604020202020204" pitchFamily="34" charset="0"/>
              </a:defRPr>
            </a:lvl2pPr>
            <a:lvl3pPr marL="1143000" indent="-228600" defTabSz="333375" eaLnBrk="0" hangingPunct="0">
              <a:defRPr>
                <a:solidFill>
                  <a:schemeClr val="tx1"/>
                </a:solidFill>
                <a:latin typeface="Arial" panose="020B0604020202020204" pitchFamily="34" charset="0"/>
              </a:defRPr>
            </a:lvl3pPr>
            <a:lvl4pPr marL="1600200" indent="-228600" defTabSz="333375" eaLnBrk="0" hangingPunct="0">
              <a:defRPr>
                <a:solidFill>
                  <a:schemeClr val="tx1"/>
                </a:solidFill>
                <a:latin typeface="Arial" panose="020B0604020202020204" pitchFamily="34" charset="0"/>
              </a:defRPr>
            </a:lvl4pPr>
            <a:lvl5pPr marL="2057400" indent="-228600" defTabSz="333375" eaLnBrk="0" hangingPunct="0">
              <a:defRPr>
                <a:solidFill>
                  <a:schemeClr val="tx1"/>
                </a:solidFill>
                <a:latin typeface="Arial" panose="020B0604020202020204" pitchFamily="34" charset="0"/>
              </a:defRPr>
            </a:lvl5pPr>
            <a:lvl6pPr marL="2514600" indent="-228600" defTabSz="333375" eaLnBrk="0" fontAlgn="base" hangingPunct="0">
              <a:spcBef>
                <a:spcPct val="0"/>
              </a:spcBef>
              <a:spcAft>
                <a:spcPct val="0"/>
              </a:spcAft>
              <a:defRPr>
                <a:solidFill>
                  <a:schemeClr val="tx1"/>
                </a:solidFill>
                <a:latin typeface="Arial" panose="020B0604020202020204" pitchFamily="34" charset="0"/>
              </a:defRPr>
            </a:lvl6pPr>
            <a:lvl7pPr marL="2971800" indent="-228600" defTabSz="333375" eaLnBrk="0" fontAlgn="base" hangingPunct="0">
              <a:spcBef>
                <a:spcPct val="0"/>
              </a:spcBef>
              <a:spcAft>
                <a:spcPct val="0"/>
              </a:spcAft>
              <a:defRPr>
                <a:solidFill>
                  <a:schemeClr val="tx1"/>
                </a:solidFill>
                <a:latin typeface="Arial" panose="020B0604020202020204" pitchFamily="34" charset="0"/>
              </a:defRPr>
            </a:lvl7pPr>
            <a:lvl8pPr marL="3429000" indent="-228600" defTabSz="333375" eaLnBrk="0" fontAlgn="base" hangingPunct="0">
              <a:spcBef>
                <a:spcPct val="0"/>
              </a:spcBef>
              <a:spcAft>
                <a:spcPct val="0"/>
              </a:spcAft>
              <a:defRPr>
                <a:solidFill>
                  <a:schemeClr val="tx1"/>
                </a:solidFill>
                <a:latin typeface="Arial" panose="020B0604020202020204" pitchFamily="34" charset="0"/>
              </a:defRPr>
            </a:lvl8pPr>
            <a:lvl9pPr marL="3886200" indent="-228600" defTabSz="333375"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800" b="1" dirty="0">
              <a:solidFill>
                <a:srgbClr val="FFCC00"/>
              </a:solidFill>
              <a:latin typeface="Comic Sans MS" panose="030F0702030302020204" pitchFamily="66" charset="0"/>
            </a:endParaRPr>
          </a:p>
          <a:p>
            <a:pPr eaLnBrk="1" hangingPunct="1"/>
            <a:r>
              <a:rPr lang="en-US" altLang="en-US" sz="2000" b="1" dirty="0">
                <a:solidFill>
                  <a:srgbClr val="D60093"/>
                </a:solidFill>
                <a:latin typeface="Comic Sans MS" panose="030F0702030302020204" pitchFamily="66" charset="0"/>
              </a:rPr>
              <a:t>&gt;&gt; PCR product:  543 </a:t>
            </a:r>
            <a:r>
              <a:rPr lang="en-US" altLang="en-US" sz="2000" b="1" dirty="0" err="1">
                <a:solidFill>
                  <a:srgbClr val="D60093"/>
                </a:solidFill>
                <a:latin typeface="Comic Sans MS" panose="030F0702030302020204" pitchFamily="66" charset="0"/>
              </a:rPr>
              <a:t>bp</a:t>
            </a:r>
            <a:r>
              <a:rPr lang="en-US" altLang="en-US" sz="2000" b="1" dirty="0">
                <a:solidFill>
                  <a:srgbClr val="D60093"/>
                </a:solidFill>
                <a:latin typeface="Comic Sans MS" panose="030F0702030302020204" pitchFamily="66" charset="0"/>
              </a:rPr>
              <a:t> </a:t>
            </a:r>
            <a:r>
              <a:rPr lang="en-US" altLang="en-US" sz="2000" b="1" dirty="0" err="1">
                <a:solidFill>
                  <a:srgbClr val="D60093"/>
                </a:solidFill>
                <a:latin typeface="Comic Sans MS" panose="030F0702030302020204" pitchFamily="66" charset="0"/>
              </a:rPr>
              <a:t>Alu</a:t>
            </a:r>
            <a:r>
              <a:rPr lang="en-US" altLang="en-US" sz="2000" b="1" dirty="0">
                <a:solidFill>
                  <a:srgbClr val="D60093"/>
                </a:solidFill>
                <a:latin typeface="Comic Sans MS" panose="030F0702030302020204" pitchFamily="66" charset="0"/>
              </a:rPr>
              <a:t> (Owl monkey).</a:t>
            </a:r>
          </a:p>
          <a:p>
            <a:pPr eaLnBrk="1" hangingPunct="1"/>
            <a:endParaRPr lang="en-US" altLang="en-US" sz="1000" b="1" dirty="0">
              <a:solidFill>
                <a:srgbClr val="D60093"/>
              </a:solidFill>
              <a:latin typeface="Comic Sans MS" panose="030F0702030302020204" pitchFamily="66" charset="0"/>
            </a:endParaRPr>
          </a:p>
          <a:p>
            <a:pPr eaLnBrk="1" hangingPunct="1">
              <a:lnSpc>
                <a:spcPct val="120000"/>
              </a:lnSpc>
            </a:pPr>
            <a:r>
              <a:rPr lang="en-US" altLang="en-US" sz="2000" b="1" dirty="0">
                <a:solidFill>
                  <a:srgbClr val="FFCC00"/>
                </a:solidFill>
                <a:latin typeface="Comic Sans MS" panose="030F0702030302020204" pitchFamily="66" charset="0"/>
              </a:rPr>
              <a:t>-- Compare </a:t>
            </a:r>
            <a:r>
              <a:rPr lang="en-US" altLang="en-US" sz="2000" b="1" dirty="0">
                <a:solidFill>
                  <a:srgbClr val="FF0000"/>
                </a:solidFill>
                <a:latin typeface="Comic Sans MS" panose="030F0702030302020204" pitchFamily="66" charset="0"/>
              </a:rPr>
              <a:t>TBE</a:t>
            </a:r>
            <a:r>
              <a:rPr lang="en-US" altLang="en-US" sz="2000" b="1" dirty="0">
                <a:solidFill>
                  <a:srgbClr val="FFCC00"/>
                </a:solidFill>
                <a:latin typeface="Comic Sans MS" panose="030F0702030302020204" pitchFamily="66" charset="0"/>
              </a:rPr>
              <a:t> (</a:t>
            </a:r>
            <a:r>
              <a:rPr lang="en-US" altLang="en-US" sz="2000" b="1" dirty="0" err="1">
                <a:solidFill>
                  <a:srgbClr val="FFCC00"/>
                </a:solidFill>
                <a:latin typeface="Comic Sans MS" panose="030F0702030302020204" pitchFamily="66" charset="0"/>
              </a:rPr>
              <a:t>Tris</a:t>
            </a:r>
            <a:r>
              <a:rPr lang="en-US" altLang="en-US" sz="2000" b="1" dirty="0">
                <a:solidFill>
                  <a:srgbClr val="FFCC00"/>
                </a:solidFill>
                <a:latin typeface="Comic Sans MS" panose="030F0702030302020204" pitchFamily="66" charset="0"/>
              </a:rPr>
              <a:t>-Borate-EDTA) &amp; SB (sodium borate) at various 	voltages &amp; running times</a:t>
            </a:r>
          </a:p>
          <a:p>
            <a:pPr eaLnBrk="1" hangingPunct="1">
              <a:lnSpc>
                <a:spcPct val="120000"/>
              </a:lnSpc>
            </a:pPr>
            <a:endParaRPr lang="en-US" altLang="en-US" sz="800" b="1" dirty="0">
              <a:solidFill>
                <a:srgbClr val="FFCC00"/>
              </a:solidFill>
              <a:latin typeface="Comic Sans MS" panose="030F0702030302020204" pitchFamily="66" charset="0"/>
            </a:endParaRPr>
          </a:p>
          <a:p>
            <a:pPr eaLnBrk="1" hangingPunct="1">
              <a:lnSpc>
                <a:spcPct val="120000"/>
              </a:lnSpc>
            </a:pPr>
            <a:r>
              <a:rPr lang="en-US" altLang="en-US" sz="2000" b="1" dirty="0">
                <a:solidFill>
                  <a:srgbClr val="FFCC00"/>
                </a:solidFill>
                <a:latin typeface="Comic Sans MS" panose="030F0702030302020204" pitchFamily="66" charset="0"/>
              </a:rPr>
              <a:t>		-- show whole gels;</a:t>
            </a:r>
          </a:p>
          <a:p>
            <a:pPr eaLnBrk="1" hangingPunct="1">
              <a:lnSpc>
                <a:spcPct val="120000"/>
              </a:lnSpc>
            </a:pPr>
            <a:r>
              <a:rPr lang="en-US" altLang="en-US" sz="2000" b="1" dirty="0">
                <a:solidFill>
                  <a:srgbClr val="FFCC00"/>
                </a:solidFill>
                <a:latin typeface="Comic Sans MS" panose="030F0702030302020204" pitchFamily="66" charset="0"/>
              </a:rPr>
              <a:t>		-- compare leaching effects of EtBr (ethidium bromide);</a:t>
            </a:r>
          </a:p>
          <a:p>
            <a:pPr eaLnBrk="1" hangingPunct="1">
              <a:lnSpc>
                <a:spcPct val="120000"/>
              </a:lnSpc>
            </a:pPr>
            <a:r>
              <a:rPr lang="en-US" altLang="en-US" sz="2000" b="1" dirty="0">
                <a:solidFill>
                  <a:srgbClr val="FFCC00"/>
                </a:solidFill>
                <a:latin typeface="Comic Sans MS" panose="030F0702030302020204" pitchFamily="66" charset="0"/>
              </a:rPr>
              <a:t>		-- compare DNA overloading potential of </a:t>
            </a:r>
            <a:r>
              <a:rPr lang="en-US" altLang="en-US" sz="2000" b="1" dirty="0">
                <a:solidFill>
                  <a:srgbClr val="FF0000"/>
                </a:solidFill>
                <a:latin typeface="Comic Sans MS" panose="030F0702030302020204" pitchFamily="66" charset="0"/>
              </a:rPr>
              <a:t>TBE</a:t>
            </a:r>
            <a:r>
              <a:rPr lang="en-US" altLang="en-US" sz="2000" b="1" dirty="0">
                <a:solidFill>
                  <a:srgbClr val="FFCC00"/>
                </a:solidFill>
                <a:latin typeface="Comic Sans MS" panose="030F0702030302020204" pitchFamily="66" charset="0"/>
              </a:rPr>
              <a:t> vs. SB; </a:t>
            </a:r>
          </a:p>
          <a:p>
            <a:pPr eaLnBrk="1" hangingPunct="1">
              <a:lnSpc>
                <a:spcPct val="120000"/>
              </a:lnSpc>
            </a:pPr>
            <a:r>
              <a:rPr lang="en-US" altLang="en-US" sz="2000" b="1" dirty="0">
                <a:solidFill>
                  <a:srgbClr val="FFCC00"/>
                </a:solidFill>
                <a:latin typeface="Comic Sans MS" panose="030F0702030302020204" pitchFamily="66" charset="0"/>
              </a:rPr>
              <a:t> 		-- focus on middle 2 rows in gels;</a:t>
            </a:r>
          </a:p>
          <a:p>
            <a:pPr eaLnBrk="1" hangingPunct="1"/>
            <a:endParaRPr lang="en-US" altLang="en-US" sz="2000" b="1" dirty="0">
              <a:solidFill>
                <a:srgbClr val="FFCC00"/>
              </a:solidFill>
              <a:latin typeface="Comic Sans MS" panose="030F0702030302020204" pitchFamily="66" charset="0"/>
            </a:endParaRPr>
          </a:p>
          <a:p>
            <a:pPr eaLnBrk="1" hangingPunct="1"/>
            <a:r>
              <a:rPr lang="en-US" altLang="en-US" sz="2000" b="1" dirty="0">
                <a:solidFill>
                  <a:srgbClr val="FFCC00"/>
                </a:solidFill>
                <a:latin typeface="Comic Sans MS" panose="030F0702030302020204" pitchFamily="66" charset="0"/>
              </a:rPr>
              <a:t>-- </a:t>
            </a:r>
            <a:r>
              <a:rPr lang="en-US" altLang="en-US" sz="2000" b="1" dirty="0" err="1">
                <a:solidFill>
                  <a:srgbClr val="FFCC00"/>
                </a:solidFill>
                <a:latin typeface="Comic Sans MS" panose="030F0702030302020204" pitchFamily="66" charset="0"/>
              </a:rPr>
              <a:t>Remelting</a:t>
            </a:r>
            <a:r>
              <a:rPr lang="en-US" altLang="en-US" sz="2000" b="1" dirty="0">
                <a:solidFill>
                  <a:srgbClr val="FFCC00"/>
                </a:solidFill>
                <a:latin typeface="Comic Sans MS" panose="030F0702030302020204" pitchFamily="66" charset="0"/>
              </a:rPr>
              <a:t> of SB gels.</a:t>
            </a:r>
          </a:p>
          <a:p>
            <a:pPr eaLnBrk="1" hangingPunct="1"/>
            <a:r>
              <a:rPr lang="en-US" altLang="en-US" sz="2000" b="1" dirty="0">
                <a:solidFill>
                  <a:srgbClr val="FFCC00"/>
                </a:solidFill>
                <a:latin typeface="Comic Sans MS" panose="030F0702030302020204" pitchFamily="66" charset="0"/>
              </a:rPr>
              <a:t>-- SB gels at excessive voltage.</a:t>
            </a:r>
          </a:p>
          <a:p>
            <a:pPr eaLnBrk="1" hangingPunct="1"/>
            <a:r>
              <a:rPr lang="en-US" altLang="en-US" sz="2000" b="1" dirty="0">
                <a:solidFill>
                  <a:srgbClr val="FFCC00"/>
                </a:solidFill>
                <a:latin typeface="Comic Sans MS" panose="030F0702030302020204" pitchFamily="66" charset="0"/>
              </a:rPr>
              <a:t>-- Recap </a:t>
            </a:r>
            <a:r>
              <a:rPr lang="en-US" altLang="en-US" sz="2000" b="1" dirty="0">
                <a:solidFill>
                  <a:srgbClr val="FF0000"/>
                </a:solidFill>
                <a:latin typeface="Comic Sans MS" panose="030F0702030302020204" pitchFamily="66" charset="0"/>
              </a:rPr>
              <a:t>TBE</a:t>
            </a:r>
            <a:r>
              <a:rPr lang="en-US" altLang="en-US" sz="2000" b="1" dirty="0">
                <a:solidFill>
                  <a:srgbClr val="FFCC00"/>
                </a:solidFill>
                <a:latin typeface="Comic Sans MS" panose="030F0702030302020204" pitchFamily="66" charset="0"/>
              </a:rPr>
              <a:t> vs. best SB parameters.</a:t>
            </a:r>
          </a:p>
          <a:p>
            <a:pPr eaLnBrk="1" hangingPunct="1"/>
            <a:r>
              <a:rPr lang="en-US" altLang="en-US" sz="2000" b="1" dirty="0">
                <a:solidFill>
                  <a:srgbClr val="FFCC00"/>
                </a:solidFill>
                <a:latin typeface="Comic Sans MS" panose="030F0702030302020204" pitchFamily="66" charset="0"/>
              </a:rPr>
              <a:t>-- High-throughput gels.</a:t>
            </a:r>
          </a:p>
          <a:p>
            <a:pPr eaLnBrk="1" hangingPunct="1"/>
            <a:r>
              <a:rPr lang="en-US" altLang="en-US" sz="2000" b="1" dirty="0">
                <a:solidFill>
                  <a:srgbClr val="FFCC00"/>
                </a:solidFill>
                <a:latin typeface="Comic Sans MS" panose="030F0702030302020204" pitchFamily="66" charset="0"/>
              </a:rPr>
              <a:t>-- Summary slides.</a:t>
            </a:r>
          </a:p>
        </p:txBody>
      </p:sp>
      <p:sp>
        <p:nvSpPr>
          <p:cNvPr id="2" name="Title 1"/>
          <p:cNvSpPr>
            <a:spLocks noGrp="1"/>
          </p:cNvSpPr>
          <p:nvPr>
            <p:ph type="title"/>
          </p:nvPr>
        </p:nvSpPr>
        <p:spPr>
          <a:xfrm>
            <a:off x="484632" y="292926"/>
            <a:ext cx="8229600" cy="548005"/>
          </a:xfrm>
        </p:spPr>
        <p:txBody>
          <a:bodyPr/>
          <a:lstStyle/>
          <a:p>
            <a:r>
              <a:rPr lang="en-US" sz="4000" dirty="0">
                <a:solidFill>
                  <a:srgbClr val="FFCC00"/>
                </a:solidFill>
              </a:rPr>
              <a:t>Presentation overview:  30 slides</a:t>
            </a:r>
          </a:p>
        </p:txBody>
      </p:sp>
    </p:spTree>
  </p:cSld>
  <p:clrMapOvr>
    <a:masterClrMapping/>
  </p:clrMapOvr>
  <p:transition advTm="28960"/>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Sodium-borate 2% gel used 1X 15 min 500V 10-29-04"/>
          <p:cNvPicPr>
            <a:picLocks noChangeAspect="1" noChangeArrowheads="1"/>
          </p:cNvPicPr>
          <p:nvPr/>
        </p:nvPicPr>
        <p:blipFill>
          <a:blip r:embed="rId2">
            <a:extLst>
              <a:ext uri="{28A0092B-C50C-407E-A947-70E740481C1C}">
                <a14:useLocalDpi xmlns:a14="http://schemas.microsoft.com/office/drawing/2010/main" val="0"/>
              </a:ext>
            </a:extLst>
          </a:blip>
          <a:srcRect t="13510" b="15451"/>
          <a:stretch>
            <a:fillRect/>
          </a:stretch>
        </p:blipFill>
        <p:spPr bwMode="auto">
          <a:xfrm>
            <a:off x="228600" y="920750"/>
            <a:ext cx="8686800" cy="488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Text Box 3"/>
          <p:cNvSpPr txBox="1">
            <a:spLocks noChangeArrowheads="1"/>
          </p:cNvSpPr>
          <p:nvPr/>
        </p:nvSpPr>
        <p:spPr bwMode="auto">
          <a:xfrm>
            <a:off x="636361" y="5803900"/>
            <a:ext cx="288925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dirty="0">
                <a:solidFill>
                  <a:srgbClr val="FFCC00"/>
                </a:solidFill>
              </a:rPr>
              <a:t>Sodium-borate (used 1X)</a:t>
            </a:r>
          </a:p>
          <a:p>
            <a:pPr eaLnBrk="1" hangingPunct="1"/>
            <a:r>
              <a:rPr lang="en-US" altLang="en-US" b="1" dirty="0">
                <a:solidFill>
                  <a:srgbClr val="FFCC00"/>
                </a:solidFill>
              </a:rPr>
              <a:t>15 min</a:t>
            </a:r>
          </a:p>
          <a:p>
            <a:pPr eaLnBrk="1" hangingPunct="1"/>
            <a:r>
              <a:rPr lang="en-US" altLang="en-US" b="1" dirty="0">
                <a:solidFill>
                  <a:srgbClr val="FFCC00"/>
                </a:solidFill>
              </a:rPr>
              <a:t>500V</a:t>
            </a:r>
          </a:p>
        </p:txBody>
      </p:sp>
      <p:sp>
        <p:nvSpPr>
          <p:cNvPr id="23556" name="Text Box 4"/>
          <p:cNvSpPr txBox="1">
            <a:spLocks noChangeArrowheads="1"/>
          </p:cNvSpPr>
          <p:nvPr/>
        </p:nvSpPr>
        <p:spPr bwMode="auto">
          <a:xfrm>
            <a:off x="7696200" y="5824538"/>
            <a:ext cx="1047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CC00"/>
                </a:solidFill>
              </a:rPr>
              <a:t>Gel runs</a:t>
            </a:r>
          </a:p>
        </p:txBody>
      </p:sp>
      <p:sp>
        <p:nvSpPr>
          <p:cNvPr id="23557" name="Line 5" title="DNA migrates from right to left in gel"/>
          <p:cNvSpPr>
            <a:spLocks noChangeShapeType="1"/>
          </p:cNvSpPr>
          <p:nvPr/>
        </p:nvSpPr>
        <p:spPr bwMode="auto">
          <a:xfrm flipH="1">
            <a:off x="6477000" y="5976938"/>
            <a:ext cx="1219200" cy="0"/>
          </a:xfrm>
          <a:prstGeom prst="line">
            <a:avLst/>
          </a:prstGeom>
          <a:noFill/>
          <a:ln w="38100">
            <a:solidFill>
              <a:srgbClr val="FFCC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 name="Title 1"/>
          <p:cNvSpPr>
            <a:spLocks noGrp="1"/>
          </p:cNvSpPr>
          <p:nvPr>
            <p:ph type="title"/>
          </p:nvPr>
        </p:nvSpPr>
        <p:spPr>
          <a:xfrm>
            <a:off x="228600" y="274638"/>
            <a:ext cx="8458200" cy="473074"/>
          </a:xfrm>
        </p:spPr>
        <p:txBody>
          <a:bodyPr/>
          <a:lstStyle/>
          <a:p>
            <a:r>
              <a:rPr lang="en-US" sz="3600" dirty="0">
                <a:solidFill>
                  <a:srgbClr val="FFFF00"/>
                </a:solidFill>
              </a:rPr>
              <a:t>Full 25-cm SB gel:  4 rows; 26 wells/row</a:t>
            </a:r>
          </a:p>
        </p:txBody>
      </p:sp>
    </p:spTree>
  </p:cSld>
  <p:clrMapOvr>
    <a:masterClrMapping/>
  </p:clrMapOvr>
  <p:transition advTm="4400"/>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3"/>
          <p:cNvSpPr txBox="1">
            <a:spLocks noChangeArrowheads="1"/>
          </p:cNvSpPr>
          <p:nvPr/>
        </p:nvSpPr>
        <p:spPr bwMode="auto">
          <a:xfrm>
            <a:off x="589643" y="5493861"/>
            <a:ext cx="787574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dirty="0">
                <a:solidFill>
                  <a:srgbClr val="FFCC00"/>
                </a:solidFill>
              </a:rPr>
              <a:t>Sodium-borate (new):  7 min @ 600 V</a:t>
            </a:r>
          </a:p>
          <a:p>
            <a:pPr eaLnBrk="1" hangingPunct="1"/>
            <a:r>
              <a:rPr lang="en-US" altLang="en-US" b="1" dirty="0">
                <a:solidFill>
                  <a:srgbClr val="FFCC00"/>
                </a:solidFill>
              </a:rPr>
              <a:t>-- With TBE, no more than 4 combs could be used in a 25-cm gel; thus, each Population plate required 1 full gel.</a:t>
            </a:r>
          </a:p>
          <a:p>
            <a:pPr eaLnBrk="1" hangingPunct="1"/>
            <a:r>
              <a:rPr lang="en-US" altLang="en-US" b="1" dirty="0">
                <a:solidFill>
                  <a:srgbClr val="FFCC00"/>
                </a:solidFill>
              </a:rPr>
              <a:t>-- Note:  Gel was cut in ½ lengthwise for display purposes.</a:t>
            </a:r>
          </a:p>
        </p:txBody>
      </p:sp>
      <p:sp>
        <p:nvSpPr>
          <p:cNvPr id="25603" name="Text Box 4"/>
          <p:cNvSpPr txBox="1">
            <a:spLocks noChangeArrowheads="1"/>
          </p:cNvSpPr>
          <p:nvPr/>
        </p:nvSpPr>
        <p:spPr bwMode="auto">
          <a:xfrm>
            <a:off x="7455062" y="5120957"/>
            <a:ext cx="1047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CC00"/>
                </a:solidFill>
              </a:rPr>
              <a:t>Gel runs</a:t>
            </a:r>
          </a:p>
        </p:txBody>
      </p:sp>
      <p:sp>
        <p:nvSpPr>
          <p:cNvPr id="25604" name="Line 5" title="DNA migrates from right to left"/>
          <p:cNvSpPr>
            <a:spLocks noChangeShapeType="1"/>
          </p:cNvSpPr>
          <p:nvPr/>
        </p:nvSpPr>
        <p:spPr bwMode="auto">
          <a:xfrm flipH="1">
            <a:off x="6235862" y="5273357"/>
            <a:ext cx="1219200" cy="0"/>
          </a:xfrm>
          <a:prstGeom prst="line">
            <a:avLst/>
          </a:prstGeom>
          <a:noFill/>
          <a:ln w="38100">
            <a:solidFill>
              <a:srgbClr val="FFCC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25605" name="Picture 6" descr="SB 2% gel 7 min 600V 11-4-04 ne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81810"/>
            <a:ext cx="9144000"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6" name="Rectangle 8" descr="A Population Plate contained a total of 96 different DNA samples from specific populations of humans; to run a full population plate (plus molecular markers) required 4 combs (26 wells/comb)." title="Box encompasses samples for Population Plate #1"/>
          <p:cNvSpPr>
            <a:spLocks noChangeArrowheads="1"/>
          </p:cNvSpPr>
          <p:nvPr/>
        </p:nvSpPr>
        <p:spPr bwMode="auto">
          <a:xfrm>
            <a:off x="5624513" y="1401763"/>
            <a:ext cx="3236912" cy="3186747"/>
          </a:xfrm>
          <a:prstGeom prst="rect">
            <a:avLst/>
          </a:prstGeom>
          <a:noFill/>
          <a:ln w="19050">
            <a:solidFill>
              <a:srgbClr val="33CC33"/>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5607" name="Rectangle 9" descr="A Population Plate contained a total of 96 different DNA samples from specific populations of humans; to run a full population plate (plus molecular markers) required 4 combs (26 wells/comb)." title="Box encompasses samples for Population Plate #2"/>
          <p:cNvSpPr>
            <a:spLocks noChangeArrowheads="1"/>
          </p:cNvSpPr>
          <p:nvPr/>
        </p:nvSpPr>
        <p:spPr bwMode="auto">
          <a:xfrm>
            <a:off x="2644775" y="1401764"/>
            <a:ext cx="2901950" cy="3197860"/>
          </a:xfrm>
          <a:prstGeom prst="rect">
            <a:avLst/>
          </a:prstGeom>
          <a:noFill/>
          <a:ln w="19050">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5608" name="Text Box 10"/>
          <p:cNvSpPr txBox="1">
            <a:spLocks noChangeArrowheads="1"/>
          </p:cNvSpPr>
          <p:nvPr/>
        </p:nvSpPr>
        <p:spPr bwMode="auto">
          <a:xfrm>
            <a:off x="3336925" y="4710748"/>
            <a:ext cx="15430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solidFill>
                  <a:schemeClr val="hlink"/>
                </a:solidFill>
              </a:rPr>
              <a:t>Pop Plate #2</a:t>
            </a:r>
          </a:p>
        </p:txBody>
      </p:sp>
      <p:sp>
        <p:nvSpPr>
          <p:cNvPr id="25609" name="Text Box 11"/>
          <p:cNvSpPr txBox="1">
            <a:spLocks noChangeArrowheads="1"/>
          </p:cNvSpPr>
          <p:nvPr/>
        </p:nvSpPr>
        <p:spPr bwMode="auto">
          <a:xfrm>
            <a:off x="6132513" y="4710748"/>
            <a:ext cx="231345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dirty="0">
                <a:solidFill>
                  <a:srgbClr val="33CC33"/>
                </a:solidFill>
              </a:rPr>
              <a:t>Population Plate #1</a:t>
            </a:r>
          </a:p>
        </p:txBody>
      </p:sp>
      <p:sp>
        <p:nvSpPr>
          <p:cNvPr id="25610" name="Rectangle 12" descr="A Population Plate contained a total of 96 different DNA samples from specific populations of humans; to run a full population plate (plus molecular markers) required 4 combs (26 wells/comb)." title="Box encompasses samples for 1/2 of Population Plate #3"/>
          <p:cNvSpPr>
            <a:spLocks noChangeArrowheads="1"/>
          </p:cNvSpPr>
          <p:nvPr/>
        </p:nvSpPr>
        <p:spPr bwMode="auto">
          <a:xfrm>
            <a:off x="808038" y="1401764"/>
            <a:ext cx="1797050" cy="3204210"/>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5611" name="Text Box 13"/>
          <p:cNvSpPr txBox="1">
            <a:spLocks noChangeArrowheads="1"/>
          </p:cNvSpPr>
          <p:nvPr/>
        </p:nvSpPr>
        <p:spPr bwMode="auto">
          <a:xfrm>
            <a:off x="762000" y="4710748"/>
            <a:ext cx="17970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solidFill>
                  <a:srgbClr val="FF0000"/>
                </a:solidFill>
              </a:rPr>
              <a:t>½ Pop Plate #3</a:t>
            </a:r>
          </a:p>
        </p:txBody>
      </p:sp>
      <p:sp>
        <p:nvSpPr>
          <p:cNvPr id="25612" name="Text Box 14"/>
          <p:cNvSpPr txBox="1">
            <a:spLocks noChangeArrowheads="1"/>
          </p:cNvSpPr>
          <p:nvPr/>
        </p:nvSpPr>
        <p:spPr bwMode="auto">
          <a:xfrm>
            <a:off x="3016250" y="4048760"/>
            <a:ext cx="593725" cy="254000"/>
          </a:xfrm>
          <a:prstGeom prst="rect">
            <a:avLst/>
          </a:prstGeom>
          <a:noFill/>
          <a:ln w="9525">
            <a:solidFill>
              <a:srgbClr val="FFCC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b="1">
                <a:solidFill>
                  <a:srgbClr val="FFCC00"/>
                </a:solidFill>
              </a:rPr>
              <a:t>300 bp</a:t>
            </a:r>
          </a:p>
        </p:txBody>
      </p:sp>
      <p:sp>
        <p:nvSpPr>
          <p:cNvPr id="25613" name="Text Box 15"/>
          <p:cNvSpPr txBox="1">
            <a:spLocks noChangeArrowheads="1"/>
          </p:cNvSpPr>
          <p:nvPr/>
        </p:nvSpPr>
        <p:spPr bwMode="auto">
          <a:xfrm>
            <a:off x="3687763" y="4048760"/>
            <a:ext cx="593725" cy="254000"/>
          </a:xfrm>
          <a:prstGeom prst="rect">
            <a:avLst/>
          </a:prstGeom>
          <a:noFill/>
          <a:ln w="9525">
            <a:solidFill>
              <a:srgbClr val="FFCC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b="1">
                <a:solidFill>
                  <a:srgbClr val="FFCC00"/>
                </a:solidFill>
              </a:rPr>
              <a:t>500 bp</a:t>
            </a:r>
          </a:p>
        </p:txBody>
      </p:sp>
      <p:sp>
        <p:nvSpPr>
          <p:cNvPr id="25614" name="Line 16" title="Position of 300-bp band in Molecular Marker"/>
          <p:cNvSpPr>
            <a:spLocks noChangeShapeType="1"/>
          </p:cNvSpPr>
          <p:nvPr/>
        </p:nvSpPr>
        <p:spPr bwMode="auto">
          <a:xfrm flipH="1">
            <a:off x="3608388" y="3932873"/>
            <a:ext cx="0" cy="307975"/>
          </a:xfrm>
          <a:prstGeom prst="line">
            <a:avLst/>
          </a:prstGeom>
          <a:noFill/>
          <a:ln w="9525">
            <a:solidFill>
              <a:srgbClr val="FFCC00"/>
            </a:solidFill>
            <a:round/>
            <a:headEnd type="arrow" w="med" len="med"/>
            <a:tailEnd/>
          </a:ln>
          <a:extLst>
            <a:ext uri="{909E8E84-426E-40DD-AFC4-6F175D3DCCD1}">
              <a14:hiddenFill xmlns:a14="http://schemas.microsoft.com/office/drawing/2010/main">
                <a:noFill/>
              </a14:hiddenFill>
            </a:ext>
          </a:extLst>
        </p:spPr>
        <p:txBody>
          <a:bodyPr/>
          <a:lstStyle/>
          <a:p>
            <a:endParaRPr lang="en-US"/>
          </a:p>
        </p:txBody>
      </p:sp>
      <p:sp>
        <p:nvSpPr>
          <p:cNvPr id="25615" name="Line 17" title="Position of 500-bp band in Molecular Marker"/>
          <p:cNvSpPr>
            <a:spLocks noChangeShapeType="1"/>
          </p:cNvSpPr>
          <p:nvPr/>
        </p:nvSpPr>
        <p:spPr bwMode="auto">
          <a:xfrm rot="384261">
            <a:off x="3668713" y="3934460"/>
            <a:ext cx="34925" cy="295275"/>
          </a:xfrm>
          <a:prstGeom prst="line">
            <a:avLst/>
          </a:prstGeom>
          <a:noFill/>
          <a:ln w="9525">
            <a:solidFill>
              <a:srgbClr val="FFCC00"/>
            </a:solidFill>
            <a:round/>
            <a:headEnd type="arrow" w="med" len="med"/>
            <a:tailEnd/>
          </a:ln>
          <a:extLst>
            <a:ext uri="{909E8E84-426E-40DD-AFC4-6F175D3DCCD1}">
              <a14:hiddenFill xmlns:a14="http://schemas.microsoft.com/office/drawing/2010/main">
                <a:noFill/>
              </a14:hiddenFill>
            </a:ext>
          </a:extLst>
        </p:spPr>
        <p:txBody>
          <a:bodyPr/>
          <a:lstStyle/>
          <a:p>
            <a:endParaRPr lang="en-US"/>
          </a:p>
        </p:txBody>
      </p:sp>
      <p:sp>
        <p:nvSpPr>
          <p:cNvPr id="25616" name="Line 18" descr="Demonstrates that the DNA is migrating at similar rates across the gel, even though voltage is high (600 V) and there are 2.5X as many combs in the gel as would be possible with a standard TBE gel." title="Line connects 300-bp bands in 2 lanes with Molecular Markers"/>
          <p:cNvSpPr>
            <a:spLocks noChangeShapeType="1"/>
          </p:cNvSpPr>
          <p:nvPr/>
        </p:nvSpPr>
        <p:spPr bwMode="auto">
          <a:xfrm>
            <a:off x="3613150" y="2505710"/>
            <a:ext cx="0" cy="1257300"/>
          </a:xfrm>
          <a:prstGeom prst="line">
            <a:avLst/>
          </a:prstGeom>
          <a:noFill/>
          <a:ln w="19050">
            <a:solidFill>
              <a:srgbClr val="FFC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17" name="Text Box 19"/>
          <p:cNvSpPr txBox="1">
            <a:spLocks noChangeArrowheads="1"/>
          </p:cNvSpPr>
          <p:nvPr/>
        </p:nvSpPr>
        <p:spPr bwMode="auto">
          <a:xfrm>
            <a:off x="6080125" y="4055110"/>
            <a:ext cx="593725" cy="254000"/>
          </a:xfrm>
          <a:prstGeom prst="rect">
            <a:avLst/>
          </a:prstGeom>
          <a:noFill/>
          <a:ln w="9525">
            <a:solidFill>
              <a:srgbClr val="FFCC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b="1">
                <a:solidFill>
                  <a:srgbClr val="FFCC00"/>
                </a:solidFill>
              </a:rPr>
              <a:t>300 bp</a:t>
            </a:r>
          </a:p>
        </p:txBody>
      </p:sp>
      <p:sp>
        <p:nvSpPr>
          <p:cNvPr id="25618" name="Text Box 20"/>
          <p:cNvSpPr txBox="1">
            <a:spLocks noChangeArrowheads="1"/>
          </p:cNvSpPr>
          <p:nvPr/>
        </p:nvSpPr>
        <p:spPr bwMode="auto">
          <a:xfrm>
            <a:off x="6757988" y="4055110"/>
            <a:ext cx="593725" cy="254000"/>
          </a:xfrm>
          <a:prstGeom prst="rect">
            <a:avLst/>
          </a:prstGeom>
          <a:noFill/>
          <a:ln w="9525">
            <a:solidFill>
              <a:srgbClr val="FFCC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b="1">
                <a:solidFill>
                  <a:srgbClr val="FFCC00"/>
                </a:solidFill>
              </a:rPr>
              <a:t>500 bp</a:t>
            </a:r>
          </a:p>
        </p:txBody>
      </p:sp>
      <p:sp>
        <p:nvSpPr>
          <p:cNvPr id="25619" name="Line 21" title="Position of 300-bp band in Molecular Marker"/>
          <p:cNvSpPr>
            <a:spLocks noChangeShapeType="1"/>
          </p:cNvSpPr>
          <p:nvPr/>
        </p:nvSpPr>
        <p:spPr bwMode="auto">
          <a:xfrm flipH="1">
            <a:off x="6678613" y="3939223"/>
            <a:ext cx="0" cy="307975"/>
          </a:xfrm>
          <a:prstGeom prst="line">
            <a:avLst/>
          </a:prstGeom>
          <a:noFill/>
          <a:ln w="9525">
            <a:solidFill>
              <a:srgbClr val="FFCC00"/>
            </a:solidFill>
            <a:round/>
            <a:headEnd type="arrow" w="med" len="med"/>
            <a:tailEnd/>
          </a:ln>
          <a:extLst>
            <a:ext uri="{909E8E84-426E-40DD-AFC4-6F175D3DCCD1}">
              <a14:hiddenFill xmlns:a14="http://schemas.microsoft.com/office/drawing/2010/main">
                <a:noFill/>
              </a14:hiddenFill>
            </a:ext>
          </a:extLst>
        </p:spPr>
        <p:txBody>
          <a:bodyPr/>
          <a:lstStyle/>
          <a:p>
            <a:endParaRPr lang="en-US"/>
          </a:p>
        </p:txBody>
      </p:sp>
      <p:sp>
        <p:nvSpPr>
          <p:cNvPr id="25620" name="Line 22" title="Position of 500-bp band in Molecular Marker"/>
          <p:cNvSpPr>
            <a:spLocks noChangeShapeType="1"/>
          </p:cNvSpPr>
          <p:nvPr/>
        </p:nvSpPr>
        <p:spPr bwMode="auto">
          <a:xfrm rot="384261">
            <a:off x="6738938" y="3940810"/>
            <a:ext cx="34925" cy="295275"/>
          </a:xfrm>
          <a:prstGeom prst="line">
            <a:avLst/>
          </a:prstGeom>
          <a:noFill/>
          <a:ln w="9525">
            <a:solidFill>
              <a:srgbClr val="FFCC00"/>
            </a:solidFill>
            <a:round/>
            <a:headEnd type="arrow" w="med" len="med"/>
            <a:tailEnd/>
          </a:ln>
          <a:extLst>
            <a:ext uri="{909E8E84-426E-40DD-AFC4-6F175D3DCCD1}">
              <a14:hiddenFill xmlns:a14="http://schemas.microsoft.com/office/drawing/2010/main">
                <a:noFill/>
              </a14:hiddenFill>
            </a:ext>
          </a:extLst>
        </p:spPr>
        <p:txBody>
          <a:bodyPr/>
          <a:lstStyle/>
          <a:p>
            <a:endParaRPr lang="en-US"/>
          </a:p>
        </p:txBody>
      </p:sp>
      <p:sp>
        <p:nvSpPr>
          <p:cNvPr id="25621" name="Line 23" descr="Demonstrates that the DNA is migrating at similar rates across the gel, even though voltage is high (600 V) and there are 2.5X as many combs in the gel as would be possible with a standard TBE gel." title="Line connects 300-bp bands in 2 lanes with Molecular Markers"/>
          <p:cNvSpPr>
            <a:spLocks noChangeShapeType="1"/>
          </p:cNvSpPr>
          <p:nvPr/>
        </p:nvSpPr>
        <p:spPr bwMode="auto">
          <a:xfrm>
            <a:off x="6680200" y="2531110"/>
            <a:ext cx="0" cy="1257300"/>
          </a:xfrm>
          <a:prstGeom prst="line">
            <a:avLst/>
          </a:prstGeom>
          <a:noFill/>
          <a:ln w="19050">
            <a:solidFill>
              <a:srgbClr val="FFC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 name="Title 1"/>
          <p:cNvSpPr>
            <a:spLocks noGrp="1"/>
          </p:cNvSpPr>
          <p:nvPr>
            <p:ph type="title"/>
          </p:nvPr>
        </p:nvSpPr>
        <p:spPr>
          <a:xfrm>
            <a:off x="457200" y="139701"/>
            <a:ext cx="8229600" cy="1109662"/>
          </a:xfrm>
        </p:spPr>
        <p:txBody>
          <a:bodyPr/>
          <a:lstStyle/>
          <a:p>
            <a:r>
              <a:rPr lang="en-US" sz="3600" dirty="0">
                <a:solidFill>
                  <a:srgbClr val="FFFF00"/>
                </a:solidFill>
              </a:rPr>
              <a:t>High-throughput with SB gels</a:t>
            </a:r>
            <a:br>
              <a:rPr lang="en-US" sz="3600" dirty="0">
                <a:solidFill>
                  <a:srgbClr val="FFFF00"/>
                </a:solidFill>
              </a:rPr>
            </a:br>
            <a:r>
              <a:rPr lang="en-US" altLang="en-US" sz="2400" b="1" dirty="0">
                <a:solidFill>
                  <a:srgbClr val="FFCC00"/>
                </a:solidFill>
              </a:rPr>
              <a:t>10 combs in 25-cm gel (vs. 4)</a:t>
            </a:r>
            <a:endParaRPr lang="en-US" sz="3600" dirty="0">
              <a:solidFill>
                <a:srgbClr val="FFFF00"/>
              </a:solidFill>
            </a:endParaRPr>
          </a:p>
        </p:txBody>
      </p:sp>
    </p:spTree>
  </p:cSld>
  <p:clrMapOvr>
    <a:masterClrMapping/>
  </p:clrMapOvr>
  <p:transition advTm="4400"/>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6" descr="SB 2% gel 7 min 600V 11-4-04 new Rows 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4338" y="82550"/>
            <a:ext cx="8477250" cy="670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Text Box 2"/>
          <p:cNvSpPr txBox="1">
            <a:spLocks noChangeArrowheads="1"/>
          </p:cNvSpPr>
          <p:nvPr/>
        </p:nvSpPr>
        <p:spPr bwMode="auto">
          <a:xfrm>
            <a:off x="719138" y="1198002"/>
            <a:ext cx="337784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dirty="0">
                <a:solidFill>
                  <a:srgbClr val="FFCC00"/>
                </a:solidFill>
              </a:rPr>
              <a:t>Sodium-borate (new)</a:t>
            </a:r>
          </a:p>
          <a:p>
            <a:pPr eaLnBrk="1" hangingPunct="1"/>
            <a:r>
              <a:rPr lang="en-US" altLang="en-US" b="1" dirty="0">
                <a:solidFill>
                  <a:srgbClr val="FFCC00"/>
                </a:solidFill>
              </a:rPr>
              <a:t>7 min @ 600V</a:t>
            </a:r>
          </a:p>
          <a:p>
            <a:pPr eaLnBrk="1" hangingPunct="1"/>
            <a:r>
              <a:rPr lang="en-US" altLang="en-US" b="1" dirty="0">
                <a:solidFill>
                  <a:srgbClr val="FFCC00"/>
                </a:solidFill>
              </a:rPr>
              <a:t>10 combs in 25-cm gel (vs. 4)</a:t>
            </a:r>
          </a:p>
        </p:txBody>
      </p:sp>
      <p:sp>
        <p:nvSpPr>
          <p:cNvPr id="26628" name="Text Box 3"/>
          <p:cNvSpPr txBox="1">
            <a:spLocks noChangeArrowheads="1"/>
          </p:cNvSpPr>
          <p:nvPr/>
        </p:nvSpPr>
        <p:spPr bwMode="auto">
          <a:xfrm>
            <a:off x="6677025" y="2126277"/>
            <a:ext cx="1047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CC00"/>
                </a:solidFill>
              </a:rPr>
              <a:t>Gel runs</a:t>
            </a:r>
          </a:p>
        </p:txBody>
      </p:sp>
      <p:sp>
        <p:nvSpPr>
          <p:cNvPr id="26629" name="Line 4" title="DNA migrates from right to left in gel"/>
          <p:cNvSpPr>
            <a:spLocks noChangeShapeType="1"/>
          </p:cNvSpPr>
          <p:nvPr/>
        </p:nvSpPr>
        <p:spPr bwMode="auto">
          <a:xfrm flipH="1">
            <a:off x="5457825" y="2278677"/>
            <a:ext cx="1219200" cy="0"/>
          </a:xfrm>
          <a:prstGeom prst="line">
            <a:avLst/>
          </a:prstGeom>
          <a:noFill/>
          <a:ln w="38100">
            <a:solidFill>
              <a:srgbClr val="FFCC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6630" name="Rectangle 7" descr="To save on sample DNA, only a subset of the Population Plate was actually run in the designated 4 rows of wells." title="Zone for samples from Population Plate #1"/>
          <p:cNvSpPr>
            <a:spLocks noChangeArrowheads="1"/>
          </p:cNvSpPr>
          <p:nvPr/>
        </p:nvSpPr>
        <p:spPr bwMode="auto">
          <a:xfrm>
            <a:off x="4456113" y="2560638"/>
            <a:ext cx="3933825" cy="4086225"/>
          </a:xfrm>
          <a:prstGeom prst="rect">
            <a:avLst/>
          </a:prstGeom>
          <a:noFill/>
          <a:ln w="38100">
            <a:solidFill>
              <a:srgbClr val="33CC33"/>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6631" name="Rectangle 8" descr="To save on sample DNA, only a subset of the Population Plate was actually run in the designated 4 rows of wells." title="Zone for samples from Population Plate #2"/>
          <p:cNvSpPr>
            <a:spLocks noChangeArrowheads="1"/>
          </p:cNvSpPr>
          <p:nvPr/>
        </p:nvSpPr>
        <p:spPr bwMode="auto">
          <a:xfrm>
            <a:off x="500063" y="2560638"/>
            <a:ext cx="3860800" cy="4097337"/>
          </a:xfrm>
          <a:prstGeom prst="rect">
            <a:avLst/>
          </a:prstGeom>
          <a:noFill/>
          <a:ln w="38100">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6632" name="Text Box 9"/>
          <p:cNvSpPr txBox="1">
            <a:spLocks noChangeArrowheads="1"/>
          </p:cNvSpPr>
          <p:nvPr/>
        </p:nvSpPr>
        <p:spPr bwMode="auto">
          <a:xfrm>
            <a:off x="1693863" y="2587625"/>
            <a:ext cx="1543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solidFill>
                  <a:schemeClr val="hlink"/>
                </a:solidFill>
              </a:rPr>
              <a:t>Pop Plate #2</a:t>
            </a:r>
          </a:p>
        </p:txBody>
      </p:sp>
      <p:sp>
        <p:nvSpPr>
          <p:cNvPr id="26633" name="Text Box 10"/>
          <p:cNvSpPr txBox="1">
            <a:spLocks noChangeArrowheads="1"/>
          </p:cNvSpPr>
          <p:nvPr/>
        </p:nvSpPr>
        <p:spPr bwMode="auto">
          <a:xfrm>
            <a:off x="5556250" y="2587625"/>
            <a:ext cx="1543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solidFill>
                  <a:srgbClr val="33CC33"/>
                </a:solidFill>
              </a:rPr>
              <a:t>Pop Plate #1</a:t>
            </a:r>
          </a:p>
        </p:txBody>
      </p:sp>
      <p:sp>
        <p:nvSpPr>
          <p:cNvPr id="26634" name="Text Box 11"/>
          <p:cNvSpPr txBox="1">
            <a:spLocks noChangeArrowheads="1"/>
          </p:cNvSpPr>
          <p:nvPr/>
        </p:nvSpPr>
        <p:spPr bwMode="auto">
          <a:xfrm>
            <a:off x="5186363" y="6026150"/>
            <a:ext cx="577850" cy="254000"/>
          </a:xfrm>
          <a:prstGeom prst="rect">
            <a:avLst/>
          </a:prstGeom>
          <a:noFill/>
          <a:ln w="9525">
            <a:solidFill>
              <a:srgbClr val="FFCC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a:solidFill>
                  <a:srgbClr val="FFCC00"/>
                </a:solidFill>
              </a:rPr>
              <a:t>300 bp</a:t>
            </a:r>
          </a:p>
        </p:txBody>
      </p:sp>
      <p:sp>
        <p:nvSpPr>
          <p:cNvPr id="26635" name="Text Box 12"/>
          <p:cNvSpPr txBox="1">
            <a:spLocks noChangeArrowheads="1"/>
          </p:cNvSpPr>
          <p:nvPr/>
        </p:nvSpPr>
        <p:spPr bwMode="auto">
          <a:xfrm>
            <a:off x="5862638" y="6026150"/>
            <a:ext cx="577850" cy="254000"/>
          </a:xfrm>
          <a:prstGeom prst="rect">
            <a:avLst/>
          </a:prstGeom>
          <a:noFill/>
          <a:ln w="9525">
            <a:solidFill>
              <a:srgbClr val="FFCC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a:solidFill>
                  <a:srgbClr val="FFCC00"/>
                </a:solidFill>
              </a:rPr>
              <a:t>500 bp</a:t>
            </a:r>
          </a:p>
        </p:txBody>
      </p:sp>
      <p:sp>
        <p:nvSpPr>
          <p:cNvPr id="26636" name="Line 13" title="Position of 300-bp band in Molecular Marker"/>
          <p:cNvSpPr>
            <a:spLocks noChangeShapeType="1"/>
          </p:cNvSpPr>
          <p:nvPr/>
        </p:nvSpPr>
        <p:spPr bwMode="auto">
          <a:xfrm flipH="1">
            <a:off x="5764213" y="5878513"/>
            <a:ext cx="0" cy="307975"/>
          </a:xfrm>
          <a:prstGeom prst="line">
            <a:avLst/>
          </a:prstGeom>
          <a:noFill/>
          <a:ln w="9525">
            <a:solidFill>
              <a:srgbClr val="FFCC00"/>
            </a:solidFill>
            <a:round/>
            <a:headEnd type="arrow" w="med" len="med"/>
            <a:tailEnd/>
          </a:ln>
          <a:extLst>
            <a:ext uri="{909E8E84-426E-40DD-AFC4-6F175D3DCCD1}">
              <a14:hiddenFill xmlns:a14="http://schemas.microsoft.com/office/drawing/2010/main">
                <a:noFill/>
              </a14:hiddenFill>
            </a:ext>
          </a:extLst>
        </p:spPr>
        <p:txBody>
          <a:bodyPr/>
          <a:lstStyle/>
          <a:p>
            <a:endParaRPr lang="en-US"/>
          </a:p>
        </p:txBody>
      </p:sp>
      <p:sp>
        <p:nvSpPr>
          <p:cNvPr id="26637" name="Line 14" title="Position of 500-bp band in Molecular Marker"/>
          <p:cNvSpPr>
            <a:spLocks noChangeShapeType="1"/>
          </p:cNvSpPr>
          <p:nvPr/>
        </p:nvSpPr>
        <p:spPr bwMode="auto">
          <a:xfrm rot="384261">
            <a:off x="5843588" y="5880100"/>
            <a:ext cx="34925" cy="295275"/>
          </a:xfrm>
          <a:prstGeom prst="line">
            <a:avLst/>
          </a:prstGeom>
          <a:noFill/>
          <a:ln w="9525">
            <a:solidFill>
              <a:srgbClr val="FFCC00"/>
            </a:solidFill>
            <a:round/>
            <a:headEnd type="arrow" w="med" len="med"/>
            <a:tailEnd/>
          </a:ln>
          <a:extLst>
            <a:ext uri="{909E8E84-426E-40DD-AFC4-6F175D3DCCD1}">
              <a14:hiddenFill xmlns:a14="http://schemas.microsoft.com/office/drawing/2010/main">
                <a:noFill/>
              </a14:hiddenFill>
            </a:ext>
          </a:extLst>
        </p:spPr>
        <p:txBody>
          <a:bodyPr/>
          <a:lstStyle/>
          <a:p>
            <a:endParaRPr lang="en-US"/>
          </a:p>
        </p:txBody>
      </p:sp>
      <p:sp>
        <p:nvSpPr>
          <p:cNvPr id="26638" name="Line 16" descr="Demonstrates that the DNA is migrating at similar rates across the gel, even though voltage is high (600 V) and there are 2.5X as many combs in the gel as would be possible with a standard TBE gel." title="Line connects 300-bp bands in 2 lanes with Molecular Markers"/>
          <p:cNvSpPr>
            <a:spLocks noChangeShapeType="1"/>
          </p:cNvSpPr>
          <p:nvPr/>
        </p:nvSpPr>
        <p:spPr bwMode="auto">
          <a:xfrm>
            <a:off x="5762625" y="4079875"/>
            <a:ext cx="0" cy="1587500"/>
          </a:xfrm>
          <a:prstGeom prst="line">
            <a:avLst/>
          </a:prstGeom>
          <a:noFill/>
          <a:ln w="19050">
            <a:solidFill>
              <a:srgbClr val="FFC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39" name="Text Box 17"/>
          <p:cNvSpPr txBox="1">
            <a:spLocks noChangeArrowheads="1"/>
          </p:cNvSpPr>
          <p:nvPr/>
        </p:nvSpPr>
        <p:spPr bwMode="auto">
          <a:xfrm>
            <a:off x="2297113" y="6018213"/>
            <a:ext cx="577850" cy="254000"/>
          </a:xfrm>
          <a:prstGeom prst="rect">
            <a:avLst/>
          </a:prstGeom>
          <a:noFill/>
          <a:ln w="9525">
            <a:solidFill>
              <a:srgbClr val="FFCC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a:solidFill>
                  <a:srgbClr val="FFCC00"/>
                </a:solidFill>
              </a:rPr>
              <a:t>300 bp</a:t>
            </a:r>
          </a:p>
        </p:txBody>
      </p:sp>
      <p:sp>
        <p:nvSpPr>
          <p:cNvPr id="26640" name="Text Box 18"/>
          <p:cNvSpPr txBox="1">
            <a:spLocks noChangeArrowheads="1"/>
          </p:cNvSpPr>
          <p:nvPr/>
        </p:nvSpPr>
        <p:spPr bwMode="auto">
          <a:xfrm>
            <a:off x="2982913" y="6018213"/>
            <a:ext cx="577850" cy="254000"/>
          </a:xfrm>
          <a:prstGeom prst="rect">
            <a:avLst/>
          </a:prstGeom>
          <a:noFill/>
          <a:ln w="9525">
            <a:solidFill>
              <a:srgbClr val="FFCC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a:solidFill>
                  <a:srgbClr val="FFCC00"/>
                </a:solidFill>
              </a:rPr>
              <a:t>500 bp</a:t>
            </a:r>
          </a:p>
        </p:txBody>
      </p:sp>
      <p:sp>
        <p:nvSpPr>
          <p:cNvPr id="26641" name="Line 19" title="Position of 300-bp band in Molecular Marker"/>
          <p:cNvSpPr>
            <a:spLocks noChangeShapeType="1"/>
          </p:cNvSpPr>
          <p:nvPr/>
        </p:nvSpPr>
        <p:spPr bwMode="auto">
          <a:xfrm flipH="1">
            <a:off x="2874963" y="5870575"/>
            <a:ext cx="0" cy="307975"/>
          </a:xfrm>
          <a:prstGeom prst="line">
            <a:avLst/>
          </a:prstGeom>
          <a:noFill/>
          <a:ln w="9525">
            <a:solidFill>
              <a:srgbClr val="FFCC00"/>
            </a:solidFill>
            <a:round/>
            <a:headEnd type="arrow" w="med" len="med"/>
            <a:tailEnd/>
          </a:ln>
          <a:extLst>
            <a:ext uri="{909E8E84-426E-40DD-AFC4-6F175D3DCCD1}">
              <a14:hiddenFill xmlns:a14="http://schemas.microsoft.com/office/drawing/2010/main">
                <a:noFill/>
              </a14:hiddenFill>
            </a:ext>
          </a:extLst>
        </p:spPr>
        <p:txBody>
          <a:bodyPr/>
          <a:lstStyle/>
          <a:p>
            <a:endParaRPr lang="en-US"/>
          </a:p>
        </p:txBody>
      </p:sp>
      <p:sp>
        <p:nvSpPr>
          <p:cNvPr id="26642" name="Line 20" title="Position of 500-bp band in Molecular Marker"/>
          <p:cNvSpPr>
            <a:spLocks noChangeShapeType="1"/>
          </p:cNvSpPr>
          <p:nvPr/>
        </p:nvSpPr>
        <p:spPr bwMode="auto">
          <a:xfrm rot="384261">
            <a:off x="2963863" y="5872163"/>
            <a:ext cx="34925" cy="295275"/>
          </a:xfrm>
          <a:prstGeom prst="line">
            <a:avLst/>
          </a:prstGeom>
          <a:noFill/>
          <a:ln w="9525">
            <a:solidFill>
              <a:srgbClr val="FFCC00"/>
            </a:solidFill>
            <a:round/>
            <a:headEnd type="arrow" w="med" len="med"/>
            <a:tailEnd/>
          </a:ln>
          <a:extLst>
            <a:ext uri="{909E8E84-426E-40DD-AFC4-6F175D3DCCD1}">
              <a14:hiddenFill xmlns:a14="http://schemas.microsoft.com/office/drawing/2010/main">
                <a:noFill/>
              </a14:hiddenFill>
            </a:ext>
          </a:extLst>
        </p:spPr>
        <p:txBody>
          <a:bodyPr/>
          <a:lstStyle/>
          <a:p>
            <a:endParaRPr lang="en-US"/>
          </a:p>
        </p:txBody>
      </p:sp>
      <p:sp>
        <p:nvSpPr>
          <p:cNvPr id="26643" name="Line 21" descr="Demonstrates that the DNA is migrating at similar rates across the gel, even though voltage is high (600 V) and there are 2.5X as many combs in the gel as would be possible with a standard TBE gel." title="Line connects 300-bp bands in 2 lanes with Molecular Markers"/>
          <p:cNvSpPr>
            <a:spLocks noChangeShapeType="1"/>
          </p:cNvSpPr>
          <p:nvPr/>
        </p:nvSpPr>
        <p:spPr bwMode="auto">
          <a:xfrm>
            <a:off x="2873375" y="4086225"/>
            <a:ext cx="0" cy="1587500"/>
          </a:xfrm>
          <a:prstGeom prst="line">
            <a:avLst/>
          </a:prstGeom>
          <a:noFill/>
          <a:ln w="19050">
            <a:solidFill>
              <a:srgbClr val="FFC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44" name="Text Box 22"/>
          <p:cNvSpPr txBox="1">
            <a:spLocks noChangeArrowheads="1"/>
          </p:cNvSpPr>
          <p:nvPr/>
        </p:nvSpPr>
        <p:spPr bwMode="auto">
          <a:xfrm>
            <a:off x="4735513" y="1154626"/>
            <a:ext cx="3409950" cy="8255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00" b="1">
                <a:solidFill>
                  <a:srgbClr val="FFCC00"/>
                </a:solidFill>
              </a:rPr>
              <a:t>Note:</a:t>
            </a:r>
          </a:p>
          <a:p>
            <a:pPr eaLnBrk="1" hangingPunct="1"/>
            <a:r>
              <a:rPr lang="en-US" altLang="en-US" sz="1600" b="1">
                <a:solidFill>
                  <a:srgbClr val="FFCC00"/>
                </a:solidFill>
              </a:rPr>
              <a:t>Band resolution would be even</a:t>
            </a:r>
          </a:p>
          <a:p>
            <a:pPr eaLnBrk="1" hangingPunct="1"/>
            <a:r>
              <a:rPr lang="en-US" altLang="en-US" sz="1600" b="1">
                <a:solidFill>
                  <a:srgbClr val="FFCC00"/>
                </a:solidFill>
              </a:rPr>
              <a:t>better if run @ 300-400 V for ~15’.</a:t>
            </a:r>
          </a:p>
        </p:txBody>
      </p:sp>
      <p:sp>
        <p:nvSpPr>
          <p:cNvPr id="3" name="Title 2"/>
          <p:cNvSpPr>
            <a:spLocks noGrp="1"/>
          </p:cNvSpPr>
          <p:nvPr>
            <p:ph type="title"/>
          </p:nvPr>
        </p:nvSpPr>
        <p:spPr>
          <a:xfrm>
            <a:off x="500063" y="184432"/>
            <a:ext cx="8287321" cy="672538"/>
          </a:xfrm>
          <a:solidFill>
            <a:schemeClr val="accent2"/>
          </a:solidFill>
        </p:spPr>
        <p:txBody>
          <a:bodyPr/>
          <a:lstStyle/>
          <a:p>
            <a:r>
              <a:rPr lang="en-US" sz="2800" dirty="0">
                <a:solidFill>
                  <a:srgbClr val="FFFF00"/>
                </a:solidFill>
              </a:rPr>
              <a:t>Close-up view of High Throughput with SB gels</a:t>
            </a:r>
          </a:p>
        </p:txBody>
      </p:sp>
    </p:spTree>
  </p:cSld>
  <p:clrMapOvr>
    <a:masterClrMapping/>
  </p:clrMapOvr>
  <p:transition advTm="4400"/>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489307" y="979468"/>
            <a:ext cx="8010881" cy="5478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dirty="0">
                <a:solidFill>
                  <a:srgbClr val="FFCC00"/>
                </a:solidFill>
                <a:latin typeface="Comic Sans MS" panose="030F0702030302020204" pitchFamily="66" charset="0"/>
              </a:rPr>
              <a:t>1) No advantages to 1/2X SB (unlike TBE)</a:t>
            </a:r>
          </a:p>
          <a:p>
            <a:pPr eaLnBrk="1" hangingPunct="1"/>
            <a:r>
              <a:rPr lang="en-US" altLang="en-US" b="1" dirty="0">
                <a:solidFill>
                  <a:srgbClr val="FFCC00"/>
                </a:solidFill>
                <a:latin typeface="Comic Sans MS" panose="030F0702030302020204" pitchFamily="66" charset="0"/>
              </a:rPr>
              <a:t>	-- runs significantly more slowly</a:t>
            </a:r>
          </a:p>
          <a:p>
            <a:pPr eaLnBrk="1" hangingPunct="1"/>
            <a:r>
              <a:rPr lang="en-US" altLang="en-US" b="1" dirty="0">
                <a:solidFill>
                  <a:srgbClr val="FFCC00"/>
                </a:solidFill>
                <a:latin typeface="Comic Sans MS" panose="030F0702030302020204" pitchFamily="66" charset="0"/>
              </a:rPr>
              <a:t>	-- gels don’t look as good as with 1X SB</a:t>
            </a:r>
          </a:p>
          <a:p>
            <a:pPr eaLnBrk="1" hangingPunct="1"/>
            <a:r>
              <a:rPr lang="en-US" altLang="en-US" b="1" dirty="0">
                <a:solidFill>
                  <a:srgbClr val="FFCC00"/>
                </a:solidFill>
                <a:latin typeface="Comic Sans MS" panose="030F0702030302020204" pitchFamily="66" charset="0"/>
              </a:rPr>
              <a:t>	-- This is because SB was specifically designed for 	running DNA.  By contrast, 1X TBE was the recipe used for 	protein electrophoresis and turned out to be 2X stronger 	than needed for DNA electrophoresis.</a:t>
            </a:r>
          </a:p>
          <a:p>
            <a:pPr eaLnBrk="1" hangingPunct="1"/>
            <a:endParaRPr lang="en-US" altLang="en-US" sz="2000" b="1" dirty="0">
              <a:solidFill>
                <a:srgbClr val="FFCC00"/>
              </a:solidFill>
              <a:latin typeface="Comic Sans MS" panose="030F0702030302020204" pitchFamily="66" charset="0"/>
            </a:endParaRPr>
          </a:p>
          <a:p>
            <a:pPr eaLnBrk="1" hangingPunct="1"/>
            <a:r>
              <a:rPr lang="en-US" altLang="en-US" sz="2400" b="1" dirty="0">
                <a:solidFill>
                  <a:srgbClr val="FFCC00"/>
                </a:solidFill>
                <a:latin typeface="Comic Sans MS" panose="030F0702030302020204" pitchFamily="66" charset="0"/>
              </a:rPr>
              <a:t>2) Voltage for 25 cm gels:</a:t>
            </a:r>
          </a:p>
          <a:p>
            <a:pPr eaLnBrk="1" hangingPunct="1"/>
            <a:r>
              <a:rPr lang="en-US" altLang="en-US" b="1" dirty="0">
                <a:solidFill>
                  <a:srgbClr val="FFCC00"/>
                </a:solidFill>
                <a:latin typeface="Comic Sans MS" panose="030F0702030302020204" pitchFamily="66" charset="0"/>
              </a:rPr>
              <a:t>	-- 500 V (20 V/cm gel):  quality is excellent. </a:t>
            </a:r>
          </a:p>
          <a:p>
            <a:pPr eaLnBrk="1" hangingPunct="1"/>
            <a:r>
              <a:rPr lang="en-US" altLang="en-US" b="1" dirty="0">
                <a:solidFill>
                  <a:srgbClr val="FFCC00"/>
                </a:solidFill>
                <a:latin typeface="Comic Sans MS" panose="030F0702030302020204" pitchFamily="66" charset="0"/>
              </a:rPr>
              <a:t>	-- 600 V (24 V/cm gel):  quality is still good. </a:t>
            </a:r>
          </a:p>
          <a:p>
            <a:pPr defTabSz="658813" eaLnBrk="1" hangingPunct="1"/>
            <a:r>
              <a:rPr lang="en-US" altLang="en-US" b="1" dirty="0">
                <a:solidFill>
                  <a:srgbClr val="FFCC00"/>
                </a:solidFill>
                <a:latin typeface="Comic Sans MS" panose="030F0702030302020204" pitchFamily="66" charset="0"/>
              </a:rPr>
              <a:t>		</a:t>
            </a:r>
            <a:r>
              <a:rPr lang="en-US" altLang="en-US" sz="1600" b="1" dirty="0">
                <a:solidFill>
                  <a:srgbClr val="FFCC00"/>
                </a:solidFill>
                <a:latin typeface="Comic Sans MS" panose="030F0702030302020204" pitchFamily="66" charset="0"/>
              </a:rPr>
              <a:t>-- EtBr leaches from leading row by 15 min @ 600V.</a:t>
            </a:r>
          </a:p>
          <a:p>
            <a:pPr eaLnBrk="1" hangingPunct="1"/>
            <a:r>
              <a:rPr lang="en-US" altLang="en-US" b="1" dirty="0">
                <a:solidFill>
                  <a:srgbClr val="FFCC00"/>
                </a:solidFill>
                <a:latin typeface="Comic Sans MS" panose="030F0702030302020204" pitchFamily="66" charset="0"/>
              </a:rPr>
              <a:t>	-- 700 V (28 V/cm gel):  quality deteriorates.</a:t>
            </a:r>
          </a:p>
          <a:p>
            <a:pPr eaLnBrk="1" hangingPunct="1"/>
            <a:r>
              <a:rPr lang="en-US" altLang="en-US" b="1" dirty="0">
                <a:solidFill>
                  <a:srgbClr val="FFCC00"/>
                </a:solidFill>
                <a:latin typeface="Comic Sans MS" panose="030F0702030302020204" pitchFamily="66" charset="0"/>
              </a:rPr>
              <a:t>	-- 900 V (36 V/cm gel):  gels melt.</a:t>
            </a:r>
          </a:p>
          <a:p>
            <a:pPr eaLnBrk="1" hangingPunct="1"/>
            <a:endParaRPr lang="en-US" altLang="en-US" sz="2400" b="1" dirty="0">
              <a:solidFill>
                <a:srgbClr val="FFCC00"/>
              </a:solidFill>
              <a:latin typeface="Comic Sans MS" panose="030F0702030302020204" pitchFamily="66" charset="0"/>
            </a:endParaRPr>
          </a:p>
          <a:p>
            <a:pPr eaLnBrk="1" hangingPunct="1"/>
            <a:r>
              <a:rPr lang="en-US" altLang="en-US" sz="2400" b="1" dirty="0">
                <a:solidFill>
                  <a:srgbClr val="FFCC00"/>
                </a:solidFill>
                <a:latin typeface="Comic Sans MS" panose="030F0702030302020204" pitchFamily="66" charset="0"/>
              </a:rPr>
              <a:t>3) Gels &lt;25 cm long?:</a:t>
            </a:r>
          </a:p>
          <a:p>
            <a:pPr eaLnBrk="1" hangingPunct="1"/>
            <a:r>
              <a:rPr lang="en-US" altLang="en-US" b="1" dirty="0">
                <a:solidFill>
                  <a:srgbClr val="FFCC00"/>
                </a:solidFill>
                <a:latin typeface="Comic Sans MS" panose="030F0702030302020204" pitchFamily="66" charset="0"/>
              </a:rPr>
              <a:t>	-- not tested here.</a:t>
            </a:r>
          </a:p>
          <a:p>
            <a:pPr eaLnBrk="1" hangingPunct="1"/>
            <a:r>
              <a:rPr lang="en-US" altLang="en-US" b="1" dirty="0">
                <a:solidFill>
                  <a:srgbClr val="FFCC00"/>
                </a:solidFill>
                <a:latin typeface="Comic Sans MS" panose="030F0702030302020204" pitchFamily="66" charset="0"/>
              </a:rPr>
              <a:t>	-- Brody &amp; Kern: ran @ ≤35 V/cm for 10 cm gels (1.2%).</a:t>
            </a:r>
          </a:p>
        </p:txBody>
      </p:sp>
      <p:sp>
        <p:nvSpPr>
          <p:cNvPr id="2" name="Title 1"/>
          <p:cNvSpPr>
            <a:spLocks noGrp="1"/>
          </p:cNvSpPr>
          <p:nvPr>
            <p:ph type="title"/>
          </p:nvPr>
        </p:nvSpPr>
        <p:spPr>
          <a:xfrm>
            <a:off x="489307" y="153340"/>
            <a:ext cx="8229600" cy="789052"/>
          </a:xfrm>
        </p:spPr>
        <p:txBody>
          <a:bodyPr/>
          <a:lstStyle/>
          <a:p>
            <a:r>
              <a:rPr lang="en-US" dirty="0">
                <a:solidFill>
                  <a:srgbClr val="FFFF00"/>
                </a:solidFill>
              </a:rPr>
              <a:t>Sodium-borate (SB) Limitations</a:t>
            </a:r>
          </a:p>
        </p:txBody>
      </p:sp>
    </p:spTree>
  </p:cSld>
  <p:clrMapOvr>
    <a:masterClrMapping/>
  </p:clrMapOvr>
  <p:transition advTm="30800"/>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297307" y="1365885"/>
            <a:ext cx="8730595" cy="4555093"/>
          </a:xfrm>
          <a:prstGeom prst="rect">
            <a:avLst/>
          </a:prstGeom>
          <a:noFill/>
          <a:ln w="9525">
            <a:noFill/>
            <a:miter lim="800000"/>
            <a:headEnd/>
            <a:tailEnd/>
          </a:ln>
        </p:spPr>
        <p:txBody>
          <a:bodyPr wrap="none">
            <a:spAutoFit/>
          </a:bodyPr>
          <a:lstStyle/>
          <a:p>
            <a:pPr marL="514350" indent="-514350">
              <a:buFontTx/>
              <a:buAutoNum type="arabicParenR"/>
              <a:defRPr/>
            </a:pPr>
            <a:r>
              <a:rPr lang="en-US" sz="2600" b="1" dirty="0">
                <a:solidFill>
                  <a:srgbClr val="FFCC00"/>
                </a:solidFill>
                <a:latin typeface="Comic Sans MS" pitchFamily="66" charset="0"/>
              </a:rPr>
              <a:t>Brody &amp; Kern (</a:t>
            </a:r>
            <a:r>
              <a:rPr lang="en-US" sz="2600" b="1" dirty="0" err="1">
                <a:solidFill>
                  <a:srgbClr val="FFCC00"/>
                </a:solidFill>
                <a:latin typeface="Comic Sans MS" pitchFamily="66" charset="0"/>
              </a:rPr>
              <a:t>Biotechniques</a:t>
            </a:r>
            <a:r>
              <a:rPr lang="en-US" sz="2600" b="1" dirty="0">
                <a:solidFill>
                  <a:srgbClr val="FFCC00"/>
                </a:solidFill>
                <a:latin typeface="Comic Sans MS" pitchFamily="66" charset="0"/>
              </a:rPr>
              <a:t> 36:214-216)</a:t>
            </a:r>
            <a:endParaRPr lang="en-US" sz="2000" b="1" dirty="0">
              <a:solidFill>
                <a:srgbClr val="FFCC00"/>
              </a:solidFill>
              <a:latin typeface="Comic Sans MS" pitchFamily="66" charset="0"/>
            </a:endParaRPr>
          </a:p>
          <a:p>
            <a:pPr marL="514350" indent="-514350">
              <a:defRPr/>
            </a:pPr>
            <a:r>
              <a:rPr lang="en-US" sz="2000" b="1" dirty="0">
                <a:solidFill>
                  <a:srgbClr val="FFCC00"/>
                </a:solidFill>
                <a:latin typeface="Comic Sans MS" pitchFamily="66" charset="0"/>
              </a:rPr>
              <a:t>	“We have performed gel extraction of restriction-</a:t>
            </a:r>
          </a:p>
          <a:p>
            <a:pPr marL="514350" indent="-514350">
              <a:defRPr/>
            </a:pPr>
            <a:r>
              <a:rPr lang="en-US" sz="2000" b="1" dirty="0">
                <a:solidFill>
                  <a:srgbClr val="FFCC00"/>
                </a:solidFill>
                <a:latin typeface="Comic Sans MS" pitchFamily="66" charset="0"/>
              </a:rPr>
              <a:t>	digested plasmid DNA from SB gels and successfully </a:t>
            </a:r>
          </a:p>
          <a:p>
            <a:pPr marL="514350" indent="-514350">
              <a:defRPr/>
            </a:pPr>
            <a:r>
              <a:rPr lang="en-US" sz="2000" b="1" dirty="0">
                <a:solidFill>
                  <a:srgbClr val="FFCC00"/>
                </a:solidFill>
                <a:latin typeface="Comic Sans MS" pitchFamily="66" charset="0"/>
              </a:rPr>
              <a:t>	</a:t>
            </a:r>
            <a:r>
              <a:rPr lang="en-US" sz="2000" b="1" dirty="0" err="1">
                <a:solidFill>
                  <a:srgbClr val="FFCC00"/>
                </a:solidFill>
                <a:latin typeface="Comic Sans MS" pitchFamily="66" charset="0"/>
              </a:rPr>
              <a:t>subcloned</a:t>
            </a:r>
            <a:r>
              <a:rPr lang="en-US" sz="2000" b="1" dirty="0">
                <a:solidFill>
                  <a:srgbClr val="FFCC00"/>
                </a:solidFill>
                <a:latin typeface="Comic Sans MS" pitchFamily="66" charset="0"/>
              </a:rPr>
              <a:t> the fragment.”</a:t>
            </a:r>
          </a:p>
          <a:p>
            <a:pPr marL="514350" indent="-514350">
              <a:buFontTx/>
              <a:buAutoNum type="arabicParenR"/>
              <a:defRPr/>
            </a:pPr>
            <a:endParaRPr lang="en-US" sz="2600" b="1" dirty="0">
              <a:solidFill>
                <a:srgbClr val="FFCC00"/>
              </a:solidFill>
              <a:latin typeface="Comic Sans MS" pitchFamily="66" charset="0"/>
            </a:endParaRPr>
          </a:p>
          <a:p>
            <a:pPr marL="514350" indent="-514350">
              <a:buFont typeface="+mj-lt"/>
              <a:buAutoNum type="arabicParenR" startAt="2"/>
              <a:defRPr/>
            </a:pPr>
            <a:r>
              <a:rPr lang="en-US" sz="2600" b="1" dirty="0">
                <a:solidFill>
                  <a:srgbClr val="FFCC00"/>
                </a:solidFill>
                <a:latin typeface="Comic Sans MS" pitchFamily="66" charset="0"/>
              </a:rPr>
              <a:t>‘Faster Better Media’ website FAQ’s:</a:t>
            </a:r>
          </a:p>
          <a:p>
            <a:pPr>
              <a:tabLst>
                <a:tab pos="509588" algn="l"/>
              </a:tabLst>
              <a:defRPr/>
            </a:pPr>
            <a:r>
              <a:rPr lang="en-US" sz="2000" b="1" dirty="0">
                <a:solidFill>
                  <a:srgbClr val="FFCC00"/>
                </a:solidFill>
                <a:latin typeface="Comic Sans MS" pitchFamily="66" charset="0"/>
              </a:rPr>
              <a:t>	Q: “Will SB interfere with my DNA (sub-cloning, w/kits, etc.)?</a:t>
            </a:r>
          </a:p>
          <a:p>
            <a:pPr>
              <a:tabLst>
                <a:tab pos="509588" algn="l"/>
              </a:tabLst>
              <a:defRPr/>
            </a:pPr>
            <a:r>
              <a:rPr lang="en-US" sz="2000" b="1" dirty="0">
                <a:solidFill>
                  <a:srgbClr val="FFCC00"/>
                </a:solidFill>
                <a:latin typeface="Comic Sans MS" pitchFamily="66" charset="0"/>
              </a:rPr>
              <a:t>	A: “NO. We have used commonly used commercially available </a:t>
            </a:r>
          </a:p>
          <a:p>
            <a:pPr>
              <a:tabLst>
                <a:tab pos="509588" algn="l"/>
              </a:tabLst>
              <a:defRPr/>
            </a:pPr>
            <a:r>
              <a:rPr lang="en-US" sz="2000" b="1" dirty="0">
                <a:solidFill>
                  <a:srgbClr val="FFCC00"/>
                </a:solidFill>
                <a:latin typeface="Comic Sans MS" pitchFamily="66" charset="0"/>
              </a:rPr>
              <a:t>	kits to extract DNA and clone with SB. Your DNA might even </a:t>
            </a:r>
          </a:p>
          <a:p>
            <a:pPr>
              <a:tabLst>
                <a:tab pos="509588" algn="l"/>
              </a:tabLst>
              <a:defRPr/>
            </a:pPr>
            <a:r>
              <a:rPr lang="en-US" sz="2000" b="1" dirty="0">
                <a:solidFill>
                  <a:srgbClr val="FFCC00"/>
                </a:solidFill>
                <a:latin typeface="Comic Sans MS" pitchFamily="66" charset="0"/>
              </a:rPr>
              <a:t>	be happier in a cooler medium such as SB.”</a:t>
            </a:r>
          </a:p>
          <a:p>
            <a:pPr marL="514350" indent="-514350">
              <a:buFont typeface="+mj-lt"/>
              <a:buAutoNum type="arabicParenR" startAt="2"/>
              <a:defRPr/>
            </a:pPr>
            <a:endParaRPr lang="en-US" sz="2600" b="1" dirty="0">
              <a:solidFill>
                <a:srgbClr val="FFCC00"/>
              </a:solidFill>
              <a:latin typeface="Comic Sans MS" pitchFamily="66" charset="0"/>
            </a:endParaRPr>
          </a:p>
          <a:p>
            <a:pPr marL="514350" indent="-514350">
              <a:buFont typeface="+mj-lt"/>
              <a:buAutoNum type="arabicParenR" startAt="3"/>
              <a:defRPr/>
            </a:pPr>
            <a:r>
              <a:rPr lang="en-US" sz="2600" b="1" dirty="0">
                <a:solidFill>
                  <a:srgbClr val="FFCC00"/>
                </a:solidFill>
                <a:latin typeface="Comic Sans MS" pitchFamily="66" charset="0"/>
              </a:rPr>
              <a:t>Genomics Core (LSU, Dept. Biol. Sci.):</a:t>
            </a:r>
          </a:p>
          <a:p>
            <a:pPr marL="971550" lvl="1" indent="-514350">
              <a:defRPr/>
            </a:pPr>
            <a:r>
              <a:rPr lang="en-US" sz="2000" b="1" dirty="0">
                <a:solidFill>
                  <a:srgbClr val="FFCC00"/>
                </a:solidFill>
                <a:latin typeface="Comic Sans MS" pitchFamily="66" charset="0"/>
                <a:sym typeface="Wingdings" pitchFamily="2" charset="2"/>
              </a:rPr>
              <a:t> We have had the same results.</a:t>
            </a:r>
            <a:endParaRPr lang="en-US" sz="2000" b="1" dirty="0">
              <a:solidFill>
                <a:srgbClr val="FFCC00"/>
              </a:solidFill>
              <a:latin typeface="Comic Sans MS" pitchFamily="66" charset="0"/>
            </a:endParaRPr>
          </a:p>
        </p:txBody>
      </p:sp>
      <p:sp>
        <p:nvSpPr>
          <p:cNvPr id="2" name="Title 1"/>
          <p:cNvSpPr>
            <a:spLocks noGrp="1"/>
          </p:cNvSpPr>
          <p:nvPr>
            <p:ph type="title"/>
          </p:nvPr>
        </p:nvSpPr>
        <p:spPr>
          <a:xfrm>
            <a:off x="457200" y="274638"/>
            <a:ext cx="8229600" cy="658050"/>
          </a:xfrm>
        </p:spPr>
        <p:txBody>
          <a:bodyPr/>
          <a:lstStyle/>
          <a:p>
            <a:r>
              <a:rPr lang="en-US" dirty="0">
                <a:solidFill>
                  <a:srgbClr val="FFFF00"/>
                </a:solidFill>
              </a:rPr>
              <a:t>Cloning from SB gels?</a:t>
            </a:r>
          </a:p>
        </p:txBody>
      </p:sp>
    </p:spTree>
  </p:cSld>
  <p:clrMapOvr>
    <a:masterClrMapping/>
  </p:clrMapOvr>
  <p:transition advTm="30800"/>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284417" y="1003935"/>
            <a:ext cx="7582525" cy="5416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114300" eaLnBrk="0" hangingPunct="0">
              <a:tabLst>
                <a:tab pos="347663" algn="l"/>
                <a:tab pos="1195388" algn="l"/>
              </a:tabLst>
              <a:defRPr>
                <a:solidFill>
                  <a:schemeClr val="tx1"/>
                </a:solidFill>
                <a:latin typeface="Arial" panose="020B0604020202020204" pitchFamily="34" charset="0"/>
              </a:defRPr>
            </a:lvl1pPr>
            <a:lvl2pPr marL="742950" indent="-285750" defTabSz="114300" eaLnBrk="0" hangingPunct="0">
              <a:tabLst>
                <a:tab pos="347663" algn="l"/>
                <a:tab pos="1195388" algn="l"/>
              </a:tabLst>
              <a:defRPr>
                <a:solidFill>
                  <a:schemeClr val="tx1"/>
                </a:solidFill>
                <a:latin typeface="Arial" panose="020B0604020202020204" pitchFamily="34" charset="0"/>
              </a:defRPr>
            </a:lvl2pPr>
            <a:lvl3pPr marL="1143000" indent="-228600" defTabSz="114300" eaLnBrk="0" hangingPunct="0">
              <a:tabLst>
                <a:tab pos="347663" algn="l"/>
                <a:tab pos="1195388" algn="l"/>
              </a:tabLst>
              <a:defRPr>
                <a:solidFill>
                  <a:schemeClr val="tx1"/>
                </a:solidFill>
                <a:latin typeface="Arial" panose="020B0604020202020204" pitchFamily="34" charset="0"/>
              </a:defRPr>
            </a:lvl3pPr>
            <a:lvl4pPr marL="1600200" indent="-228600" defTabSz="114300" eaLnBrk="0" hangingPunct="0">
              <a:tabLst>
                <a:tab pos="347663" algn="l"/>
                <a:tab pos="1195388" algn="l"/>
              </a:tabLst>
              <a:defRPr>
                <a:solidFill>
                  <a:schemeClr val="tx1"/>
                </a:solidFill>
                <a:latin typeface="Arial" panose="020B0604020202020204" pitchFamily="34" charset="0"/>
              </a:defRPr>
            </a:lvl4pPr>
            <a:lvl5pPr marL="2057400" indent="-228600" defTabSz="114300" eaLnBrk="0" hangingPunct="0">
              <a:tabLst>
                <a:tab pos="347663" algn="l"/>
                <a:tab pos="1195388" algn="l"/>
              </a:tabLst>
              <a:defRPr>
                <a:solidFill>
                  <a:schemeClr val="tx1"/>
                </a:solidFill>
                <a:latin typeface="Arial" panose="020B0604020202020204" pitchFamily="34" charset="0"/>
              </a:defRPr>
            </a:lvl5pPr>
            <a:lvl6pPr marL="2514600" indent="-228600" defTabSz="114300" eaLnBrk="0" fontAlgn="base" hangingPunct="0">
              <a:spcBef>
                <a:spcPct val="0"/>
              </a:spcBef>
              <a:spcAft>
                <a:spcPct val="0"/>
              </a:spcAft>
              <a:tabLst>
                <a:tab pos="347663" algn="l"/>
                <a:tab pos="1195388" algn="l"/>
              </a:tabLst>
              <a:defRPr>
                <a:solidFill>
                  <a:schemeClr val="tx1"/>
                </a:solidFill>
                <a:latin typeface="Arial" panose="020B0604020202020204" pitchFamily="34" charset="0"/>
              </a:defRPr>
            </a:lvl6pPr>
            <a:lvl7pPr marL="2971800" indent="-228600" defTabSz="114300" eaLnBrk="0" fontAlgn="base" hangingPunct="0">
              <a:spcBef>
                <a:spcPct val="0"/>
              </a:spcBef>
              <a:spcAft>
                <a:spcPct val="0"/>
              </a:spcAft>
              <a:tabLst>
                <a:tab pos="347663" algn="l"/>
                <a:tab pos="1195388" algn="l"/>
              </a:tabLst>
              <a:defRPr>
                <a:solidFill>
                  <a:schemeClr val="tx1"/>
                </a:solidFill>
                <a:latin typeface="Arial" panose="020B0604020202020204" pitchFamily="34" charset="0"/>
              </a:defRPr>
            </a:lvl7pPr>
            <a:lvl8pPr marL="3429000" indent="-228600" defTabSz="114300" eaLnBrk="0" fontAlgn="base" hangingPunct="0">
              <a:spcBef>
                <a:spcPct val="0"/>
              </a:spcBef>
              <a:spcAft>
                <a:spcPct val="0"/>
              </a:spcAft>
              <a:tabLst>
                <a:tab pos="347663" algn="l"/>
                <a:tab pos="1195388" algn="l"/>
              </a:tabLst>
              <a:defRPr>
                <a:solidFill>
                  <a:schemeClr val="tx1"/>
                </a:solidFill>
                <a:latin typeface="Arial" panose="020B0604020202020204" pitchFamily="34" charset="0"/>
              </a:defRPr>
            </a:lvl8pPr>
            <a:lvl9pPr marL="3886200" indent="-228600" defTabSz="114300" eaLnBrk="0" fontAlgn="base" hangingPunct="0">
              <a:spcBef>
                <a:spcPct val="0"/>
              </a:spcBef>
              <a:spcAft>
                <a:spcPct val="0"/>
              </a:spcAft>
              <a:tabLst>
                <a:tab pos="347663" algn="l"/>
                <a:tab pos="1195388" algn="l"/>
              </a:tabLst>
              <a:defRPr>
                <a:solidFill>
                  <a:schemeClr val="tx1"/>
                </a:solidFill>
                <a:latin typeface="Arial" panose="020B0604020202020204" pitchFamily="34" charset="0"/>
              </a:defRPr>
            </a:lvl9pPr>
          </a:lstStyle>
          <a:p>
            <a:pPr eaLnBrk="1" hangingPunct="1"/>
            <a:r>
              <a:rPr lang="en-US" altLang="en-US" sz="2000" b="1" dirty="0">
                <a:solidFill>
                  <a:srgbClr val="FFCC00"/>
                </a:solidFill>
                <a:latin typeface="Comic Sans MS" panose="030F0702030302020204" pitchFamily="66" charset="0"/>
              </a:rPr>
              <a:t>By using SB, we can:</a:t>
            </a:r>
          </a:p>
          <a:p>
            <a:pPr eaLnBrk="1" hangingPunct="1"/>
            <a:endParaRPr lang="en-US" altLang="en-US" sz="1000" b="1" dirty="0">
              <a:solidFill>
                <a:srgbClr val="FFCC00"/>
              </a:solidFill>
              <a:latin typeface="Comic Sans MS" panose="030F0702030302020204" pitchFamily="66" charset="0"/>
            </a:endParaRPr>
          </a:p>
          <a:p>
            <a:pPr eaLnBrk="1" hangingPunct="1"/>
            <a:r>
              <a:rPr lang="en-US" altLang="en-US" sz="2400" b="1" dirty="0">
                <a:solidFill>
                  <a:srgbClr val="FFCC00"/>
                </a:solidFill>
                <a:latin typeface="Comic Sans MS" panose="030F0702030302020204" pitchFamily="66" charset="0"/>
              </a:rPr>
              <a:t>1) Run gels at least 3X faster than with </a:t>
            </a:r>
            <a:r>
              <a:rPr lang="en-US" altLang="en-US" sz="2400" b="1" dirty="0">
                <a:solidFill>
                  <a:srgbClr val="FF0000"/>
                </a:solidFill>
                <a:latin typeface="Comic Sans MS" panose="030F0702030302020204" pitchFamily="66" charset="0"/>
              </a:rPr>
              <a:t>TBE</a:t>
            </a:r>
          </a:p>
          <a:p>
            <a:pPr eaLnBrk="1" hangingPunct="1"/>
            <a:r>
              <a:rPr lang="en-US" altLang="en-US" sz="2000" b="1" dirty="0">
                <a:solidFill>
                  <a:srgbClr val="FFCC00"/>
                </a:solidFill>
                <a:latin typeface="Comic Sans MS" panose="030F0702030302020204" pitchFamily="66" charset="0"/>
              </a:rPr>
              <a:t>	-- 15 min @ 500 V for extensive band separation</a:t>
            </a:r>
          </a:p>
          <a:p>
            <a:pPr eaLnBrk="1" hangingPunct="1"/>
            <a:endParaRPr lang="en-US" altLang="en-US" sz="2000" b="1" dirty="0">
              <a:solidFill>
                <a:srgbClr val="FFCC00"/>
              </a:solidFill>
              <a:latin typeface="Comic Sans MS" panose="030F0702030302020204" pitchFamily="66" charset="0"/>
            </a:endParaRPr>
          </a:p>
          <a:p>
            <a:pPr eaLnBrk="1" hangingPunct="1"/>
            <a:r>
              <a:rPr lang="en-US" altLang="en-US" sz="2400" b="1" dirty="0">
                <a:solidFill>
                  <a:srgbClr val="FFCC00"/>
                </a:solidFill>
                <a:latin typeface="Comic Sans MS" panose="030F0702030302020204" pitchFamily="66" charset="0"/>
              </a:rPr>
              <a:t>2) High-throughput of 2.5 pop plates/gel</a:t>
            </a:r>
          </a:p>
          <a:p>
            <a:pPr eaLnBrk="1" hangingPunct="1"/>
            <a:r>
              <a:rPr lang="en-US" altLang="en-US" sz="2000" b="1" dirty="0">
                <a:solidFill>
                  <a:srgbClr val="FFCC00"/>
                </a:solidFill>
                <a:latin typeface="Comic Sans MS" panose="030F0702030302020204" pitchFamily="66" charset="0"/>
              </a:rPr>
              <a:t>	-- 7 min @ 600 V for filled/empty site recognition</a:t>
            </a:r>
          </a:p>
          <a:p>
            <a:pPr eaLnBrk="1" hangingPunct="1"/>
            <a:endParaRPr lang="en-US" altLang="en-US" sz="2000" b="1" dirty="0">
              <a:solidFill>
                <a:srgbClr val="FFCC00"/>
              </a:solidFill>
              <a:latin typeface="Comic Sans MS" panose="030F0702030302020204" pitchFamily="66" charset="0"/>
            </a:endParaRPr>
          </a:p>
          <a:p>
            <a:pPr eaLnBrk="1" hangingPunct="1"/>
            <a:r>
              <a:rPr lang="en-US" altLang="en-US" sz="2400" b="1" dirty="0">
                <a:solidFill>
                  <a:srgbClr val="FFCC00"/>
                </a:solidFill>
                <a:latin typeface="Comic Sans MS" panose="030F0702030302020204" pitchFamily="66" charset="0"/>
              </a:rPr>
              <a:t>3) Get better quality gels</a:t>
            </a:r>
          </a:p>
          <a:p>
            <a:pPr eaLnBrk="1" hangingPunct="1"/>
            <a:r>
              <a:rPr lang="en-US" altLang="en-US" sz="2000" b="1" dirty="0">
                <a:solidFill>
                  <a:srgbClr val="FFCC00"/>
                </a:solidFill>
                <a:latin typeface="Comic Sans MS" panose="030F0702030302020204" pitchFamily="66" charset="0"/>
              </a:rPr>
              <a:t>   -- Sharper bands</a:t>
            </a:r>
          </a:p>
          <a:p>
            <a:pPr eaLnBrk="1" hangingPunct="1"/>
            <a:r>
              <a:rPr lang="en-US" altLang="en-US" sz="2000" b="1" dirty="0">
                <a:solidFill>
                  <a:srgbClr val="FFCC00"/>
                </a:solidFill>
                <a:latin typeface="Comic Sans MS" panose="030F0702030302020204" pitchFamily="66" charset="0"/>
              </a:rPr>
              <a:t>   -- Fully separated bands in 100-bp DNA ladder</a:t>
            </a:r>
          </a:p>
          <a:p>
            <a:pPr eaLnBrk="1" hangingPunct="1"/>
            <a:r>
              <a:rPr lang="en-US" altLang="en-US" sz="2000" b="1" dirty="0">
                <a:solidFill>
                  <a:srgbClr val="FFCC00"/>
                </a:solidFill>
                <a:latin typeface="Comic Sans MS" panose="030F0702030302020204" pitchFamily="66" charset="0"/>
              </a:rPr>
              <a:t>   -- Better sample band separation &amp; size estimates</a:t>
            </a:r>
          </a:p>
          <a:p>
            <a:pPr eaLnBrk="1" hangingPunct="1"/>
            <a:r>
              <a:rPr lang="en-US" altLang="en-US" sz="2000" b="1" dirty="0">
                <a:solidFill>
                  <a:srgbClr val="FFCC00"/>
                </a:solidFill>
                <a:latin typeface="Comic Sans MS" panose="030F0702030302020204" pitchFamily="66" charset="0"/>
              </a:rPr>
              <a:t>   -- Harder to overload with DNA</a:t>
            </a:r>
          </a:p>
          <a:p>
            <a:pPr eaLnBrk="1" hangingPunct="1"/>
            <a:endParaRPr lang="en-US" altLang="en-US" sz="2000" b="1" dirty="0">
              <a:solidFill>
                <a:srgbClr val="FFCC00"/>
              </a:solidFill>
              <a:latin typeface="Comic Sans MS" panose="030F0702030302020204" pitchFamily="66" charset="0"/>
            </a:endParaRPr>
          </a:p>
          <a:p>
            <a:pPr eaLnBrk="1" hangingPunct="1"/>
            <a:r>
              <a:rPr lang="en-US" altLang="en-US" sz="2400" b="1" dirty="0">
                <a:solidFill>
                  <a:srgbClr val="FFCC00"/>
                </a:solidFill>
                <a:latin typeface="Comic Sans MS" panose="030F0702030302020204" pitchFamily="66" charset="0"/>
              </a:rPr>
              <a:t>4) Save $</a:t>
            </a:r>
            <a:r>
              <a:rPr lang="en-US" altLang="en-US" sz="1400" dirty="0">
                <a:solidFill>
                  <a:srgbClr val="FFCC00"/>
                </a:solidFill>
                <a:latin typeface="Comic Sans MS" panose="030F0702030302020204" pitchFamily="66" charset="0"/>
              </a:rPr>
              <a:t> (pricing as of 21 April 2020)</a:t>
            </a:r>
          </a:p>
          <a:p>
            <a:pPr eaLnBrk="1" hangingPunct="1"/>
            <a:r>
              <a:rPr lang="en-US" altLang="en-US" sz="2000" b="1" dirty="0">
                <a:solidFill>
                  <a:srgbClr val="FFCC00"/>
                </a:solidFill>
                <a:latin typeface="Comic Sans MS" panose="030F0702030302020204" pitchFamily="66" charset="0"/>
              </a:rPr>
              <a:t>   -- </a:t>
            </a:r>
            <a:r>
              <a:rPr lang="en-US" altLang="en-US" sz="2000" b="1" dirty="0">
                <a:solidFill>
                  <a:srgbClr val="FF0000"/>
                </a:solidFill>
                <a:latin typeface="Comic Sans MS" panose="030F0702030302020204" pitchFamily="66" charset="0"/>
              </a:rPr>
              <a:t>TBE (1/2X)</a:t>
            </a:r>
            <a:r>
              <a:rPr lang="en-US" altLang="en-US" sz="2000" b="1" dirty="0">
                <a:solidFill>
                  <a:srgbClr val="FFCC00"/>
                </a:solidFill>
                <a:latin typeface="Comic Sans MS" panose="030F0702030302020204" pitchFamily="66" charset="0"/>
              </a:rPr>
              <a:t>		=	$1.10/L</a:t>
            </a:r>
            <a:r>
              <a:rPr lang="en-US" altLang="en-US" sz="1400" b="1" dirty="0">
                <a:solidFill>
                  <a:srgbClr val="FFCC00"/>
                </a:solidFill>
                <a:latin typeface="Comic Sans MS" panose="030F0702030302020204" pitchFamily="66" charset="0"/>
              </a:rPr>
              <a:t> (from 10X Liquid Concentrate 4L, VWR)</a:t>
            </a:r>
          </a:p>
          <a:p>
            <a:pPr eaLnBrk="1" hangingPunct="1"/>
            <a:r>
              <a:rPr lang="en-US" altLang="en-US" sz="2000" b="1" dirty="0">
                <a:solidFill>
                  <a:srgbClr val="FFCC00"/>
                </a:solidFill>
                <a:latin typeface="Comic Sans MS" panose="030F0702030302020204" pitchFamily="66" charset="0"/>
              </a:rPr>
              <a:t>   -- SB	(1X)					=	$0.20/L</a:t>
            </a:r>
            <a:r>
              <a:rPr lang="en-US" altLang="en-US" sz="1400" b="1" dirty="0">
                <a:solidFill>
                  <a:srgbClr val="FFCC00"/>
                </a:solidFill>
                <a:latin typeface="Comic Sans MS" panose="030F0702030302020204" pitchFamily="66" charset="0"/>
              </a:rPr>
              <a:t> (from powders/pellets, Sigma-Aldrich) </a:t>
            </a:r>
          </a:p>
        </p:txBody>
      </p:sp>
      <p:sp>
        <p:nvSpPr>
          <p:cNvPr id="2" name="Title 1"/>
          <p:cNvSpPr>
            <a:spLocks noGrp="1"/>
          </p:cNvSpPr>
          <p:nvPr>
            <p:ph type="title"/>
          </p:nvPr>
        </p:nvSpPr>
        <p:spPr>
          <a:xfrm>
            <a:off x="182880" y="155766"/>
            <a:ext cx="8567928" cy="729297"/>
          </a:xfrm>
        </p:spPr>
        <p:txBody>
          <a:bodyPr/>
          <a:lstStyle/>
          <a:p>
            <a:r>
              <a:rPr lang="en-US" dirty="0">
                <a:solidFill>
                  <a:srgbClr val="FFFF00"/>
                </a:solidFill>
              </a:rPr>
              <a:t>Advantages of SB running media</a:t>
            </a:r>
          </a:p>
        </p:txBody>
      </p:sp>
    </p:spTree>
  </p:cSld>
  <p:clrMapOvr>
    <a:masterClrMapping/>
  </p:clrMapOvr>
  <p:transition advTm="12064"/>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546351" y="3259300"/>
            <a:ext cx="7984878"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114300" eaLnBrk="0" hangingPunct="0">
              <a:tabLst>
                <a:tab pos="347663" algn="l"/>
                <a:tab pos="855663" algn="l"/>
              </a:tabLst>
              <a:defRPr>
                <a:solidFill>
                  <a:schemeClr val="tx1"/>
                </a:solidFill>
                <a:latin typeface="Arial" panose="020B0604020202020204" pitchFamily="34" charset="0"/>
              </a:defRPr>
            </a:lvl1pPr>
            <a:lvl2pPr marL="742950" indent="-285750" defTabSz="114300" eaLnBrk="0" hangingPunct="0">
              <a:tabLst>
                <a:tab pos="347663" algn="l"/>
                <a:tab pos="855663" algn="l"/>
              </a:tabLst>
              <a:defRPr>
                <a:solidFill>
                  <a:schemeClr val="tx1"/>
                </a:solidFill>
                <a:latin typeface="Arial" panose="020B0604020202020204" pitchFamily="34" charset="0"/>
              </a:defRPr>
            </a:lvl2pPr>
            <a:lvl3pPr marL="1143000" indent="-228600" defTabSz="114300" eaLnBrk="0" hangingPunct="0">
              <a:tabLst>
                <a:tab pos="347663" algn="l"/>
                <a:tab pos="855663" algn="l"/>
              </a:tabLst>
              <a:defRPr>
                <a:solidFill>
                  <a:schemeClr val="tx1"/>
                </a:solidFill>
                <a:latin typeface="Arial" panose="020B0604020202020204" pitchFamily="34" charset="0"/>
              </a:defRPr>
            </a:lvl3pPr>
            <a:lvl4pPr marL="1600200" indent="-228600" defTabSz="114300" eaLnBrk="0" hangingPunct="0">
              <a:tabLst>
                <a:tab pos="347663" algn="l"/>
                <a:tab pos="855663" algn="l"/>
              </a:tabLst>
              <a:defRPr>
                <a:solidFill>
                  <a:schemeClr val="tx1"/>
                </a:solidFill>
                <a:latin typeface="Arial" panose="020B0604020202020204" pitchFamily="34" charset="0"/>
              </a:defRPr>
            </a:lvl4pPr>
            <a:lvl5pPr marL="2057400" indent="-228600" defTabSz="114300" eaLnBrk="0" hangingPunct="0">
              <a:tabLst>
                <a:tab pos="347663" algn="l"/>
                <a:tab pos="855663" algn="l"/>
              </a:tabLst>
              <a:defRPr>
                <a:solidFill>
                  <a:schemeClr val="tx1"/>
                </a:solidFill>
                <a:latin typeface="Arial" panose="020B0604020202020204" pitchFamily="34" charset="0"/>
              </a:defRPr>
            </a:lvl5pPr>
            <a:lvl6pPr marL="2514600" indent="-228600" defTabSz="114300" eaLnBrk="0" fontAlgn="base" hangingPunct="0">
              <a:spcBef>
                <a:spcPct val="0"/>
              </a:spcBef>
              <a:spcAft>
                <a:spcPct val="0"/>
              </a:spcAft>
              <a:tabLst>
                <a:tab pos="347663" algn="l"/>
                <a:tab pos="855663" algn="l"/>
              </a:tabLst>
              <a:defRPr>
                <a:solidFill>
                  <a:schemeClr val="tx1"/>
                </a:solidFill>
                <a:latin typeface="Arial" panose="020B0604020202020204" pitchFamily="34" charset="0"/>
              </a:defRPr>
            </a:lvl6pPr>
            <a:lvl7pPr marL="2971800" indent="-228600" defTabSz="114300" eaLnBrk="0" fontAlgn="base" hangingPunct="0">
              <a:spcBef>
                <a:spcPct val="0"/>
              </a:spcBef>
              <a:spcAft>
                <a:spcPct val="0"/>
              </a:spcAft>
              <a:tabLst>
                <a:tab pos="347663" algn="l"/>
                <a:tab pos="855663" algn="l"/>
              </a:tabLst>
              <a:defRPr>
                <a:solidFill>
                  <a:schemeClr val="tx1"/>
                </a:solidFill>
                <a:latin typeface="Arial" panose="020B0604020202020204" pitchFamily="34" charset="0"/>
              </a:defRPr>
            </a:lvl7pPr>
            <a:lvl8pPr marL="3429000" indent="-228600" defTabSz="114300" eaLnBrk="0" fontAlgn="base" hangingPunct="0">
              <a:spcBef>
                <a:spcPct val="0"/>
              </a:spcBef>
              <a:spcAft>
                <a:spcPct val="0"/>
              </a:spcAft>
              <a:tabLst>
                <a:tab pos="347663" algn="l"/>
                <a:tab pos="855663" algn="l"/>
              </a:tabLst>
              <a:defRPr>
                <a:solidFill>
                  <a:schemeClr val="tx1"/>
                </a:solidFill>
                <a:latin typeface="Arial" panose="020B0604020202020204" pitchFamily="34" charset="0"/>
              </a:defRPr>
            </a:lvl8pPr>
            <a:lvl9pPr marL="3886200" indent="-228600" defTabSz="114300" eaLnBrk="0" fontAlgn="base" hangingPunct="0">
              <a:spcBef>
                <a:spcPct val="0"/>
              </a:spcBef>
              <a:spcAft>
                <a:spcPct val="0"/>
              </a:spcAft>
              <a:tabLst>
                <a:tab pos="347663" algn="l"/>
                <a:tab pos="855663" algn="l"/>
              </a:tabLst>
              <a:defRPr>
                <a:solidFill>
                  <a:schemeClr val="tx1"/>
                </a:solidFill>
                <a:latin typeface="Arial" panose="020B0604020202020204" pitchFamily="34" charset="0"/>
              </a:defRPr>
            </a:lvl9pPr>
          </a:lstStyle>
          <a:p>
            <a:pPr eaLnBrk="1" hangingPunct="1"/>
            <a:r>
              <a:rPr lang="en-US" altLang="en-US" sz="2400" b="1" dirty="0">
                <a:solidFill>
                  <a:srgbClr val="FFCC00"/>
                </a:solidFill>
                <a:latin typeface="Comic Sans MS" panose="030F0702030302020204" pitchFamily="66" charset="0"/>
              </a:rPr>
              <a:t>1) Standard applications: </a:t>
            </a:r>
          </a:p>
          <a:p>
            <a:pPr eaLnBrk="1" hangingPunct="1"/>
            <a:r>
              <a:rPr lang="en-US" altLang="en-US" sz="2400" b="1" dirty="0">
                <a:solidFill>
                  <a:srgbClr val="FFCC00"/>
                </a:solidFill>
                <a:latin typeface="Comic Sans MS" panose="030F0702030302020204" pitchFamily="66" charset="0"/>
              </a:rPr>
              <a:t>		-- 10 </a:t>
            </a:r>
            <a:r>
              <a:rPr lang="en-US" altLang="en-US" sz="2400" b="1" dirty="0" err="1">
                <a:solidFill>
                  <a:srgbClr val="FFCC00"/>
                </a:solidFill>
                <a:latin typeface="Comic Sans MS" panose="030F0702030302020204" pitchFamily="66" charset="0"/>
              </a:rPr>
              <a:t>mM</a:t>
            </a:r>
            <a:r>
              <a:rPr lang="en-US" altLang="en-US" sz="2400" b="1" dirty="0">
                <a:solidFill>
                  <a:srgbClr val="FFCC00"/>
                </a:solidFill>
                <a:latin typeface="Comic Sans MS" panose="030F0702030302020204" pitchFamily="66" charset="0"/>
              </a:rPr>
              <a:t> sodium boric acid (SB)</a:t>
            </a:r>
          </a:p>
          <a:p>
            <a:pPr eaLnBrk="1" hangingPunct="1"/>
            <a:endParaRPr lang="en-US" altLang="en-US" sz="2400" b="1" dirty="0">
              <a:solidFill>
                <a:srgbClr val="FFCC00"/>
              </a:solidFill>
              <a:latin typeface="Comic Sans MS" panose="030F0702030302020204" pitchFamily="66" charset="0"/>
            </a:endParaRPr>
          </a:p>
          <a:p>
            <a:pPr eaLnBrk="1" hangingPunct="1"/>
            <a:r>
              <a:rPr lang="en-US" altLang="en-US" sz="2400" b="1" dirty="0">
                <a:solidFill>
                  <a:srgbClr val="FFCC00"/>
                </a:solidFill>
                <a:latin typeface="Comic Sans MS" panose="030F0702030302020204" pitchFamily="66" charset="0"/>
              </a:rPr>
              <a:t>2) Small DNA or RNA fragments (1 </a:t>
            </a:r>
            <a:r>
              <a:rPr lang="en-US" altLang="en-US" sz="2400" b="1" dirty="0" err="1">
                <a:solidFill>
                  <a:srgbClr val="FFCC00"/>
                </a:solidFill>
                <a:latin typeface="Comic Sans MS" panose="030F0702030302020204" pitchFamily="66" charset="0"/>
              </a:rPr>
              <a:t>bp</a:t>
            </a:r>
            <a:r>
              <a:rPr lang="en-US" altLang="en-US" sz="2400" b="1" dirty="0">
                <a:solidFill>
                  <a:srgbClr val="FFCC00"/>
                </a:solidFill>
                <a:latin typeface="Comic Sans MS" panose="030F0702030302020204" pitchFamily="66" charset="0"/>
              </a:rPr>
              <a:t> resolution):</a:t>
            </a:r>
          </a:p>
          <a:p>
            <a:pPr eaLnBrk="1" hangingPunct="1"/>
            <a:r>
              <a:rPr lang="en-US" altLang="en-US" sz="2400" b="1" dirty="0">
                <a:solidFill>
                  <a:srgbClr val="FFCC00"/>
                </a:solidFill>
                <a:latin typeface="Comic Sans MS" panose="030F0702030302020204" pitchFamily="66" charset="0"/>
              </a:rPr>
              <a:t>		-- 1 </a:t>
            </a:r>
            <a:r>
              <a:rPr lang="en-US" altLang="en-US" sz="2400" b="1" dirty="0" err="1">
                <a:solidFill>
                  <a:srgbClr val="FFCC00"/>
                </a:solidFill>
                <a:latin typeface="Comic Sans MS" panose="030F0702030302020204" pitchFamily="66" charset="0"/>
              </a:rPr>
              <a:t>mM</a:t>
            </a:r>
            <a:r>
              <a:rPr lang="en-US" altLang="en-US" sz="2400" b="1" dirty="0">
                <a:solidFill>
                  <a:srgbClr val="FFCC00"/>
                </a:solidFill>
                <a:latin typeface="Comic Sans MS" panose="030F0702030302020204" pitchFamily="66" charset="0"/>
              </a:rPr>
              <a:t> lithium boric acid</a:t>
            </a:r>
          </a:p>
          <a:p>
            <a:pPr eaLnBrk="1" hangingPunct="1"/>
            <a:endParaRPr lang="en-US" altLang="en-US" sz="2400" b="1" dirty="0">
              <a:solidFill>
                <a:srgbClr val="FFCC00"/>
              </a:solidFill>
              <a:latin typeface="Comic Sans MS" panose="030F0702030302020204" pitchFamily="66" charset="0"/>
            </a:endParaRPr>
          </a:p>
          <a:p>
            <a:pPr eaLnBrk="1" hangingPunct="1"/>
            <a:r>
              <a:rPr lang="en-US" altLang="en-US" sz="2400" b="1" dirty="0">
                <a:solidFill>
                  <a:srgbClr val="FFCC00"/>
                </a:solidFill>
                <a:latin typeface="Comic Sans MS" panose="030F0702030302020204" pitchFamily="66" charset="0"/>
              </a:rPr>
              <a:t>3) High resolution of large DNA fragments (&gt;3 kb):</a:t>
            </a:r>
          </a:p>
          <a:p>
            <a:pPr eaLnBrk="1" hangingPunct="1"/>
            <a:r>
              <a:rPr lang="en-US" altLang="en-US" sz="2400" b="1" dirty="0">
                <a:solidFill>
                  <a:srgbClr val="FFCC00"/>
                </a:solidFill>
                <a:latin typeface="Comic Sans MS" panose="030F0702030302020204" pitchFamily="66" charset="0"/>
              </a:rPr>
              <a:t>		-- 5 </a:t>
            </a:r>
            <a:r>
              <a:rPr lang="en-US" altLang="en-US" sz="2400" b="1" dirty="0" err="1">
                <a:solidFill>
                  <a:srgbClr val="FFCC00"/>
                </a:solidFill>
                <a:latin typeface="Comic Sans MS" panose="030F0702030302020204" pitchFamily="66" charset="0"/>
              </a:rPr>
              <a:t>mM</a:t>
            </a:r>
            <a:r>
              <a:rPr lang="en-US" altLang="en-US" sz="2400" b="1" dirty="0">
                <a:solidFill>
                  <a:srgbClr val="FFCC00"/>
                </a:solidFill>
                <a:latin typeface="Comic Sans MS" panose="030F0702030302020204" pitchFamily="66" charset="0"/>
              </a:rPr>
              <a:t> lithium acetate</a:t>
            </a:r>
          </a:p>
        </p:txBody>
      </p:sp>
      <p:sp>
        <p:nvSpPr>
          <p:cNvPr id="2" name="Title 1"/>
          <p:cNvSpPr>
            <a:spLocks noGrp="1"/>
          </p:cNvSpPr>
          <p:nvPr>
            <p:ph type="title"/>
          </p:nvPr>
        </p:nvSpPr>
        <p:spPr>
          <a:xfrm>
            <a:off x="414846" y="251080"/>
            <a:ext cx="8394192" cy="603186"/>
          </a:xfrm>
        </p:spPr>
        <p:txBody>
          <a:bodyPr/>
          <a:lstStyle/>
          <a:p>
            <a:r>
              <a:rPr lang="en-US" sz="4000" dirty="0">
                <a:solidFill>
                  <a:srgbClr val="FFFF00"/>
                </a:solidFill>
              </a:rPr>
              <a:t>Recommendations by Brody &amp; Kern</a:t>
            </a:r>
          </a:p>
        </p:txBody>
      </p:sp>
      <p:sp>
        <p:nvSpPr>
          <p:cNvPr id="4" name="TextBox 3"/>
          <p:cNvSpPr txBox="1"/>
          <p:nvPr/>
        </p:nvSpPr>
        <p:spPr>
          <a:xfrm>
            <a:off x="415394" y="991588"/>
            <a:ext cx="8393644" cy="2031325"/>
          </a:xfrm>
          <a:prstGeom prst="rect">
            <a:avLst/>
          </a:prstGeom>
          <a:solidFill>
            <a:srgbClr val="3366FF"/>
          </a:solidFill>
        </p:spPr>
        <p:txBody>
          <a:bodyPr wrap="none" rtlCol="0">
            <a:spAutoFit/>
          </a:bodyPr>
          <a:lstStyle/>
          <a:p>
            <a:pPr eaLnBrk="1" hangingPunct="1"/>
            <a:r>
              <a:rPr lang="en-US" altLang="en-US" b="1" dirty="0">
                <a:solidFill>
                  <a:srgbClr val="FFCC00"/>
                </a:solidFill>
                <a:latin typeface="Comic Sans MS" panose="030F0702030302020204" pitchFamily="66" charset="0"/>
                <a:sym typeface="Wingdings" panose="05000000000000000000" pitchFamily="2" charset="2"/>
              </a:rPr>
              <a:t> </a:t>
            </a:r>
            <a:r>
              <a:rPr lang="en-US" altLang="en-US" b="1" dirty="0" err="1">
                <a:solidFill>
                  <a:srgbClr val="FFCC00"/>
                </a:solidFill>
                <a:latin typeface="Comic Sans MS" panose="030F0702030302020204" pitchFamily="66" charset="0"/>
              </a:rPr>
              <a:t>BioTechniques</a:t>
            </a:r>
            <a:r>
              <a:rPr lang="en-US" altLang="en-US" b="1" dirty="0">
                <a:solidFill>
                  <a:srgbClr val="FFCC00"/>
                </a:solidFill>
                <a:latin typeface="Comic Sans MS" panose="030F0702030302020204" pitchFamily="66" charset="0"/>
              </a:rPr>
              <a:t> 36:214-216 (February 2004). Sodium boric acid: </a:t>
            </a:r>
          </a:p>
          <a:p>
            <a:pPr eaLnBrk="1" hangingPunct="1"/>
            <a:r>
              <a:rPr lang="en-US" altLang="en-US" b="1" dirty="0">
                <a:solidFill>
                  <a:srgbClr val="FFCC00"/>
                </a:solidFill>
                <a:latin typeface="Comic Sans MS" panose="030F0702030302020204" pitchFamily="66" charset="0"/>
              </a:rPr>
              <a:t>	a </a:t>
            </a:r>
            <a:r>
              <a:rPr lang="en-US" altLang="en-US" b="1" dirty="0" err="1">
                <a:solidFill>
                  <a:srgbClr val="FFCC00"/>
                </a:solidFill>
                <a:latin typeface="Comic Sans MS" panose="030F0702030302020204" pitchFamily="66" charset="0"/>
              </a:rPr>
              <a:t>Tris</a:t>
            </a:r>
            <a:r>
              <a:rPr lang="en-US" altLang="en-US" b="1" dirty="0">
                <a:solidFill>
                  <a:srgbClr val="FFCC00"/>
                </a:solidFill>
                <a:latin typeface="Comic Sans MS" panose="030F0702030302020204" pitchFamily="66" charset="0"/>
              </a:rPr>
              <a:t>-free, cooler conductive medium for DNA electrophoresis.</a:t>
            </a:r>
          </a:p>
          <a:p>
            <a:pPr eaLnBrk="1" hangingPunct="1"/>
            <a:endParaRPr lang="en-US" altLang="en-US" b="1" dirty="0">
              <a:solidFill>
                <a:srgbClr val="FFCC00"/>
              </a:solidFill>
              <a:latin typeface="Comic Sans MS" panose="030F0702030302020204" pitchFamily="66" charset="0"/>
            </a:endParaRPr>
          </a:p>
          <a:p>
            <a:pPr eaLnBrk="1" hangingPunct="1"/>
            <a:r>
              <a:rPr lang="en-US" altLang="en-US" b="1" dirty="0">
                <a:solidFill>
                  <a:srgbClr val="FFCC00"/>
                </a:solidFill>
                <a:latin typeface="Comic Sans MS" panose="030F0702030302020204" pitchFamily="66" charset="0"/>
                <a:sym typeface="Wingdings" panose="05000000000000000000" pitchFamily="2" charset="2"/>
              </a:rPr>
              <a:t> </a:t>
            </a:r>
            <a:r>
              <a:rPr lang="en-US" altLang="en-US" b="1" dirty="0">
                <a:solidFill>
                  <a:srgbClr val="FFCC00"/>
                </a:solidFill>
                <a:latin typeface="Comic Sans MS" panose="030F0702030302020204" pitchFamily="66" charset="0"/>
              </a:rPr>
              <a:t>Analytical Biochemistry 333 (2004) 1–13. History and principles of </a:t>
            </a:r>
          </a:p>
          <a:p>
            <a:pPr eaLnBrk="1" hangingPunct="1"/>
            <a:r>
              <a:rPr lang="en-US" altLang="en-US" b="1" dirty="0">
                <a:solidFill>
                  <a:srgbClr val="FFCC00"/>
                </a:solidFill>
                <a:latin typeface="Comic Sans MS" panose="030F0702030302020204" pitchFamily="66" charset="0"/>
              </a:rPr>
              <a:t>	conductive media for standard DNA electrophoresis.</a:t>
            </a:r>
          </a:p>
          <a:p>
            <a:pPr eaLnBrk="1" hangingPunct="1"/>
            <a:endParaRPr lang="en-US" altLang="en-US" b="1" dirty="0">
              <a:solidFill>
                <a:srgbClr val="FFCC00"/>
              </a:solidFill>
              <a:latin typeface="Comic Sans MS" panose="030F0702030302020204" pitchFamily="66" charset="0"/>
            </a:endParaRPr>
          </a:p>
          <a:p>
            <a:pPr eaLnBrk="1" hangingPunct="1"/>
            <a:r>
              <a:rPr lang="en-US" altLang="en-US" b="1" dirty="0">
                <a:solidFill>
                  <a:srgbClr val="FFCC00"/>
                </a:solidFill>
                <a:latin typeface="Comic Sans MS" panose="030F0702030302020204" pitchFamily="66" charset="0"/>
                <a:sym typeface="Wingdings" panose="05000000000000000000" pitchFamily="2" charset="2"/>
              </a:rPr>
              <a:t> http://www.fasterbettermedia.com/</a:t>
            </a:r>
            <a:endParaRPr lang="en-US" dirty="0"/>
          </a:p>
        </p:txBody>
      </p:sp>
    </p:spTree>
  </p:cSld>
  <p:clrMapOvr>
    <a:masterClrMapping/>
  </p:clrMapOvr>
  <p:transition advTm="12064"/>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364616" y="731520"/>
            <a:ext cx="8559928" cy="6063198"/>
          </a:xfrm>
          <a:prstGeom prst="rect">
            <a:avLst/>
          </a:prstGeom>
          <a:noFill/>
          <a:ln w="9525">
            <a:noFill/>
            <a:miter lim="800000"/>
            <a:headEnd/>
            <a:tailEnd/>
          </a:ln>
        </p:spPr>
        <p:txBody>
          <a:bodyPr wrap="square">
            <a:spAutoFit/>
          </a:bodyPr>
          <a:lstStyle/>
          <a:p>
            <a:pPr marL="514350" indent="-514350">
              <a:buFontTx/>
              <a:buAutoNum type="arabicParenR"/>
              <a:defRPr/>
            </a:pPr>
            <a:r>
              <a:rPr lang="en-US" sz="2800" b="1" dirty="0">
                <a:solidFill>
                  <a:srgbClr val="FFCC00"/>
                </a:solidFill>
                <a:latin typeface="Comic Sans MS" pitchFamily="66" charset="0"/>
              </a:rPr>
              <a:t>“Powder”:</a:t>
            </a:r>
            <a:r>
              <a:rPr lang="en-US" sz="2000" b="1" dirty="0">
                <a:solidFill>
                  <a:srgbClr val="FFCC00"/>
                </a:solidFill>
                <a:latin typeface="Comic Sans MS" pitchFamily="66" charset="0"/>
              </a:rPr>
              <a:t>  1X @ $0.20/L</a:t>
            </a:r>
          </a:p>
          <a:p>
            <a:pPr marL="514350" indent="-514350">
              <a:defRPr/>
            </a:pPr>
            <a:r>
              <a:rPr lang="en-US" sz="2000" b="1" dirty="0">
                <a:solidFill>
                  <a:srgbClr val="FFCC00"/>
                </a:solidFill>
                <a:latin typeface="Comic Sans MS" pitchFamily="66" charset="0"/>
              </a:rPr>
              <a:t>	Make 20X solutions in Glass bottles from either:</a:t>
            </a:r>
          </a:p>
          <a:p>
            <a:pPr>
              <a:defRPr/>
            </a:pPr>
            <a:r>
              <a:rPr lang="en-US" sz="2000" b="1" dirty="0">
                <a:solidFill>
                  <a:srgbClr val="FFCC00"/>
                </a:solidFill>
                <a:latin typeface="Comic Sans MS" pitchFamily="66" charset="0"/>
              </a:rPr>
              <a:t>	A)  5 </a:t>
            </a:r>
            <a:r>
              <a:rPr lang="en-US" sz="2000" b="1" dirty="0" err="1">
                <a:solidFill>
                  <a:srgbClr val="FFCC00"/>
                </a:solidFill>
                <a:latin typeface="Comic Sans MS" pitchFamily="66" charset="0"/>
              </a:rPr>
              <a:t>mM</a:t>
            </a:r>
            <a:r>
              <a:rPr lang="en-US" sz="2000" b="1" dirty="0">
                <a:solidFill>
                  <a:srgbClr val="FFCC00"/>
                </a:solidFill>
                <a:latin typeface="Comic Sans MS" pitchFamily="66" charset="0"/>
              </a:rPr>
              <a:t> disodium borate </a:t>
            </a:r>
            <a:r>
              <a:rPr lang="en-US" sz="2000" b="1" dirty="0" err="1">
                <a:solidFill>
                  <a:srgbClr val="FFCC00"/>
                </a:solidFill>
                <a:latin typeface="Comic Sans MS" pitchFamily="66" charset="0"/>
              </a:rPr>
              <a:t>decahydrate</a:t>
            </a:r>
            <a:r>
              <a:rPr lang="en-US" sz="2000" b="1" dirty="0">
                <a:solidFill>
                  <a:srgbClr val="FFCC00"/>
                </a:solidFill>
                <a:latin typeface="Comic Sans MS" pitchFamily="66" charset="0"/>
              </a:rPr>
              <a:t>; or,</a:t>
            </a:r>
          </a:p>
          <a:p>
            <a:pPr>
              <a:defRPr/>
            </a:pPr>
            <a:r>
              <a:rPr lang="en-US" sz="2000" b="1" dirty="0">
                <a:solidFill>
                  <a:srgbClr val="FFCC00"/>
                </a:solidFill>
                <a:latin typeface="Comic Sans MS" pitchFamily="66" charset="0"/>
              </a:rPr>
              <a:t>	B) 10 </a:t>
            </a:r>
            <a:r>
              <a:rPr lang="en-US" sz="2000" b="1" dirty="0" err="1">
                <a:solidFill>
                  <a:srgbClr val="FFCC00"/>
                </a:solidFill>
                <a:latin typeface="Comic Sans MS" pitchFamily="66" charset="0"/>
              </a:rPr>
              <a:t>mM</a:t>
            </a:r>
            <a:r>
              <a:rPr lang="en-US" sz="2000" b="1" dirty="0">
                <a:solidFill>
                  <a:srgbClr val="FFCC00"/>
                </a:solidFill>
                <a:latin typeface="Comic Sans MS" pitchFamily="66" charset="0"/>
              </a:rPr>
              <a:t> sodium hydroxide </a:t>
            </a:r>
            <a:r>
              <a:rPr lang="en-US" sz="2000" b="1" dirty="0" err="1">
                <a:solidFill>
                  <a:srgbClr val="FFCC00"/>
                </a:solidFill>
                <a:latin typeface="Comic Sans MS" pitchFamily="66" charset="0"/>
              </a:rPr>
              <a:t>pH’d</a:t>
            </a:r>
            <a:r>
              <a:rPr lang="en-US" sz="2000" b="1" dirty="0">
                <a:solidFill>
                  <a:srgbClr val="FFCC00"/>
                </a:solidFill>
                <a:latin typeface="Comic Sans MS" pitchFamily="66" charset="0"/>
              </a:rPr>
              <a:t> with borate, as follows:</a:t>
            </a:r>
          </a:p>
          <a:p>
            <a:pPr>
              <a:defRPr/>
            </a:pPr>
            <a:r>
              <a:rPr lang="en-US" sz="2000" b="1" dirty="0">
                <a:solidFill>
                  <a:srgbClr val="FFCC00"/>
                </a:solidFill>
                <a:latin typeface="Comic Sans MS" pitchFamily="66" charset="0"/>
              </a:rPr>
              <a:t>		-&gt;  8 g </a:t>
            </a:r>
            <a:r>
              <a:rPr lang="en-US" sz="2000" b="1" dirty="0" err="1">
                <a:solidFill>
                  <a:srgbClr val="FFCC00"/>
                </a:solidFill>
                <a:latin typeface="Comic Sans MS" pitchFamily="66" charset="0"/>
              </a:rPr>
              <a:t>NaOH</a:t>
            </a:r>
            <a:r>
              <a:rPr lang="en-US" sz="2000" b="1" dirty="0">
                <a:solidFill>
                  <a:srgbClr val="FFCC00"/>
                </a:solidFill>
                <a:latin typeface="Comic Sans MS" pitchFamily="66" charset="0"/>
              </a:rPr>
              <a:t> pellets</a:t>
            </a:r>
            <a:r>
              <a:rPr lang="en-US" sz="1400" b="1" dirty="0">
                <a:solidFill>
                  <a:srgbClr val="FFCC00"/>
                </a:solidFill>
                <a:latin typeface="Comic Sans MS" pitchFamily="66" charset="0"/>
              </a:rPr>
              <a:t> </a:t>
            </a:r>
            <a:r>
              <a:rPr lang="en-US" sz="1400" dirty="0">
                <a:solidFill>
                  <a:srgbClr val="FFCC00"/>
                </a:solidFill>
                <a:latin typeface="Comic Sans MS" pitchFamily="66" charset="0"/>
              </a:rPr>
              <a:t>($70/500g, Sigma-Aldrich)</a:t>
            </a:r>
          </a:p>
          <a:p>
            <a:pPr>
              <a:defRPr/>
            </a:pPr>
            <a:r>
              <a:rPr lang="en-US" sz="2000" b="1" dirty="0">
                <a:solidFill>
                  <a:srgbClr val="FFCC00"/>
                </a:solidFill>
                <a:latin typeface="Comic Sans MS" pitchFamily="66" charset="0"/>
              </a:rPr>
              <a:t>		-&gt; 36.76 g H</a:t>
            </a:r>
            <a:r>
              <a:rPr lang="en-US" sz="2000" b="1" baseline="-25000" dirty="0">
                <a:solidFill>
                  <a:srgbClr val="FFCC00"/>
                </a:solidFill>
                <a:latin typeface="Comic Sans MS" pitchFamily="66" charset="0"/>
              </a:rPr>
              <a:t>3</a:t>
            </a:r>
            <a:r>
              <a:rPr lang="en-US" sz="2000" b="1" dirty="0">
                <a:solidFill>
                  <a:srgbClr val="FFCC00"/>
                </a:solidFill>
                <a:latin typeface="Comic Sans MS" pitchFamily="66" charset="0"/>
              </a:rPr>
              <a:t>BO</a:t>
            </a:r>
            <a:r>
              <a:rPr lang="en-US" sz="2000" b="1" baseline="-25000" dirty="0">
                <a:solidFill>
                  <a:srgbClr val="FFCC00"/>
                </a:solidFill>
                <a:latin typeface="Comic Sans MS" pitchFamily="66" charset="0"/>
              </a:rPr>
              <a:t>3</a:t>
            </a:r>
            <a:r>
              <a:rPr lang="en-US" sz="2000" b="1" dirty="0">
                <a:solidFill>
                  <a:srgbClr val="FFCC00"/>
                </a:solidFill>
                <a:latin typeface="Comic Sans MS" pitchFamily="66" charset="0"/>
              </a:rPr>
              <a:t> </a:t>
            </a:r>
            <a:r>
              <a:rPr lang="en-US" sz="1400" dirty="0">
                <a:solidFill>
                  <a:srgbClr val="FFCC00"/>
                </a:solidFill>
                <a:latin typeface="Comic Sans MS" pitchFamily="66" charset="0"/>
              </a:rPr>
              <a:t>($78/kg, Sigma-Aldrich)</a:t>
            </a:r>
          </a:p>
          <a:p>
            <a:pPr>
              <a:defRPr/>
            </a:pPr>
            <a:r>
              <a:rPr lang="en-US" sz="2000" b="1" dirty="0">
                <a:solidFill>
                  <a:srgbClr val="FFCC00"/>
                </a:solidFill>
                <a:latin typeface="Comic Sans MS" pitchFamily="66" charset="0"/>
              </a:rPr>
              <a:t>		-&gt; Stir &amp; heat in 800 ml </a:t>
            </a:r>
            <a:r>
              <a:rPr lang="en-US" sz="2000" b="1" dirty="0" err="1">
                <a:solidFill>
                  <a:srgbClr val="FFCC00"/>
                </a:solidFill>
                <a:latin typeface="Comic Sans MS" pitchFamily="66" charset="0"/>
              </a:rPr>
              <a:t>Nanopure</a:t>
            </a:r>
            <a:r>
              <a:rPr lang="en-US" sz="2000" b="1" dirty="0">
                <a:solidFill>
                  <a:srgbClr val="FFCC00"/>
                </a:solidFill>
                <a:latin typeface="Comic Sans MS" pitchFamily="66" charset="0"/>
              </a:rPr>
              <a:t> water;</a:t>
            </a:r>
          </a:p>
          <a:p>
            <a:pPr>
              <a:defRPr/>
            </a:pPr>
            <a:r>
              <a:rPr lang="en-US" sz="2000" b="1" dirty="0">
                <a:solidFill>
                  <a:srgbClr val="FFCC00"/>
                </a:solidFill>
                <a:latin typeface="Comic Sans MS" pitchFamily="66" charset="0"/>
              </a:rPr>
              <a:t>		cool, </a:t>
            </a:r>
            <a:r>
              <a:rPr lang="en-US" sz="2000" b="1" dirty="0" err="1">
                <a:solidFill>
                  <a:srgbClr val="FFCC00"/>
                </a:solidFill>
                <a:latin typeface="Comic Sans MS" pitchFamily="66" charset="0"/>
              </a:rPr>
              <a:t>qs</a:t>
            </a:r>
            <a:r>
              <a:rPr lang="en-US" sz="2000" b="1" dirty="0">
                <a:solidFill>
                  <a:srgbClr val="FFCC00"/>
                </a:solidFill>
                <a:latin typeface="Comic Sans MS" pitchFamily="66" charset="0"/>
              </a:rPr>
              <a:t> to 1000 ml (~ pH 8.5 @ RT).</a:t>
            </a:r>
          </a:p>
          <a:p>
            <a:pPr>
              <a:defRPr/>
            </a:pPr>
            <a:endParaRPr lang="en-US" sz="1400" dirty="0">
              <a:solidFill>
                <a:srgbClr val="FFCC00"/>
              </a:solidFill>
              <a:latin typeface="Comic Sans MS" pitchFamily="66" charset="0"/>
            </a:endParaRPr>
          </a:p>
          <a:p>
            <a:pPr>
              <a:defRPr/>
            </a:pPr>
            <a:r>
              <a:rPr lang="en-US" sz="1400" dirty="0">
                <a:solidFill>
                  <a:srgbClr val="FFCC00"/>
                </a:solidFill>
                <a:latin typeface="Comic Sans MS" pitchFamily="66" charset="0"/>
              </a:rPr>
              <a:t>-&gt; 1 kg H</a:t>
            </a:r>
            <a:r>
              <a:rPr lang="en-US" sz="1400" baseline="-25000" dirty="0">
                <a:solidFill>
                  <a:srgbClr val="FFCC00"/>
                </a:solidFill>
                <a:latin typeface="Comic Sans MS" pitchFamily="66" charset="0"/>
              </a:rPr>
              <a:t>3</a:t>
            </a:r>
            <a:r>
              <a:rPr lang="en-US" sz="1400" dirty="0">
                <a:solidFill>
                  <a:srgbClr val="FFCC00"/>
                </a:solidFill>
                <a:latin typeface="Comic Sans MS" pitchFamily="66" charset="0"/>
              </a:rPr>
              <a:t>BO</a:t>
            </a:r>
            <a:r>
              <a:rPr lang="en-US" sz="1400" baseline="-25000" dirty="0">
                <a:solidFill>
                  <a:srgbClr val="FFCC00"/>
                </a:solidFill>
                <a:latin typeface="Comic Sans MS" pitchFamily="66" charset="0"/>
              </a:rPr>
              <a:t>3</a:t>
            </a:r>
            <a:r>
              <a:rPr lang="en-US" sz="1400" dirty="0">
                <a:solidFill>
                  <a:srgbClr val="FFCC00"/>
                </a:solidFill>
                <a:latin typeface="Comic Sans MS" pitchFamily="66" charset="0"/>
              </a:rPr>
              <a:t> and 217 g </a:t>
            </a:r>
            <a:r>
              <a:rPr lang="en-US" sz="1400" dirty="0" err="1">
                <a:solidFill>
                  <a:srgbClr val="FFCC00"/>
                </a:solidFill>
                <a:latin typeface="Comic Sans MS" pitchFamily="66" charset="0"/>
              </a:rPr>
              <a:t>NaOH</a:t>
            </a:r>
            <a:r>
              <a:rPr lang="en-US" sz="1400" dirty="0">
                <a:solidFill>
                  <a:srgbClr val="FFCC00"/>
                </a:solidFill>
                <a:latin typeface="Comic Sans MS" pitchFamily="66" charset="0"/>
              </a:rPr>
              <a:t> are sufficient to make 544 L of 1X SB for ~$0.2/liter.</a:t>
            </a:r>
          </a:p>
          <a:p>
            <a:pPr>
              <a:defRPr/>
            </a:pPr>
            <a:r>
              <a:rPr lang="en-US" sz="1400" dirty="0">
                <a:solidFill>
                  <a:srgbClr val="FFCC00"/>
                </a:solidFill>
                <a:latin typeface="Comic Sans MS" pitchFamily="66" charset="0"/>
              </a:rPr>
              <a:t>-&gt; Solution must be heated to dissolve the boric acid.</a:t>
            </a:r>
          </a:p>
          <a:p>
            <a:pPr>
              <a:defRPr/>
            </a:pPr>
            <a:r>
              <a:rPr lang="en-US" sz="1400" dirty="0">
                <a:solidFill>
                  <a:srgbClr val="FFCC00"/>
                </a:solidFill>
                <a:latin typeface="Comic Sans MS" pitchFamily="66" charset="0"/>
              </a:rPr>
              <a:t>-&gt; If your usage is high, SB can be prepared as 40X solutions; however, precipitates will form within</a:t>
            </a:r>
          </a:p>
          <a:p>
            <a:pPr>
              <a:defRPr/>
            </a:pPr>
            <a:r>
              <a:rPr lang="en-US" sz="1400" dirty="0">
                <a:solidFill>
                  <a:srgbClr val="FFCC00"/>
                </a:solidFill>
                <a:latin typeface="Comic Sans MS" pitchFamily="66" charset="0"/>
              </a:rPr>
              <a:t>    a few weeks even in glass bottles; in that case, reheat to dissolve prior to making 1X dilution. </a:t>
            </a:r>
          </a:p>
          <a:p>
            <a:pPr>
              <a:defRPr/>
            </a:pPr>
            <a:r>
              <a:rPr lang="en-US" sz="1400" dirty="0">
                <a:solidFill>
                  <a:srgbClr val="FFCC00"/>
                </a:solidFill>
                <a:latin typeface="Comic Sans MS" pitchFamily="66" charset="0"/>
              </a:rPr>
              <a:t>-&gt; By contrast, 20X solutions do not precipitate in glass bottles stored at room temperature.</a:t>
            </a:r>
          </a:p>
          <a:p>
            <a:pPr>
              <a:defRPr/>
            </a:pPr>
            <a:endParaRPr lang="en-US" sz="1000" b="1" dirty="0">
              <a:solidFill>
                <a:srgbClr val="FFCC00"/>
              </a:solidFill>
              <a:latin typeface="Comic Sans MS" pitchFamily="66" charset="0"/>
            </a:endParaRPr>
          </a:p>
          <a:p>
            <a:pPr>
              <a:defRPr/>
            </a:pPr>
            <a:r>
              <a:rPr lang="en-US" sz="2800" b="1" dirty="0">
                <a:solidFill>
                  <a:srgbClr val="FFCC00"/>
                </a:solidFill>
                <a:latin typeface="Comic Sans MS" pitchFamily="66" charset="0"/>
              </a:rPr>
              <a:t>2) 20X SB™:</a:t>
            </a:r>
            <a:r>
              <a:rPr lang="en-US" sz="2000" b="1" dirty="0">
                <a:solidFill>
                  <a:srgbClr val="FFCC00"/>
                </a:solidFill>
                <a:latin typeface="Comic Sans MS" pitchFamily="66" charset="0"/>
              </a:rPr>
              <a:t> Sodium boric acid conductive medium </a:t>
            </a:r>
          </a:p>
          <a:p>
            <a:pPr>
              <a:defRPr/>
            </a:pPr>
            <a:r>
              <a:rPr lang="en-US" sz="2000" b="1" dirty="0">
                <a:solidFill>
                  <a:srgbClr val="FFCC00"/>
                </a:solidFill>
                <a:latin typeface="Comic Sans MS" pitchFamily="66" charset="0"/>
              </a:rPr>
              <a:t>	from </a:t>
            </a:r>
            <a:r>
              <a:rPr lang="en-US" sz="2000" b="1" i="1" dirty="0">
                <a:solidFill>
                  <a:srgbClr val="FFCC00"/>
                </a:solidFill>
                <a:latin typeface="Comic Sans MS" pitchFamily="66" charset="0"/>
              </a:rPr>
              <a:t>Faster Better Media</a:t>
            </a:r>
            <a:r>
              <a:rPr lang="en-US" sz="2000" b="1" dirty="0">
                <a:solidFill>
                  <a:srgbClr val="FFCC00"/>
                </a:solidFill>
                <a:latin typeface="Comic Sans MS" pitchFamily="66" charset="0"/>
              </a:rPr>
              <a:t>. </a:t>
            </a:r>
            <a:r>
              <a:rPr lang="en-US" sz="1400" b="1" dirty="0">
                <a:solidFill>
                  <a:srgbClr val="FFCC00"/>
                </a:solidFill>
                <a:latin typeface="Comic Sans MS" pitchFamily="66" charset="0"/>
              </a:rPr>
              <a:t>– 21Apr2020 prices, shipping is extra.</a:t>
            </a:r>
          </a:p>
          <a:p>
            <a:pPr>
              <a:defRPr/>
            </a:pPr>
            <a:endParaRPr lang="en-US" sz="1400" b="1" dirty="0">
              <a:solidFill>
                <a:srgbClr val="FFCC00"/>
              </a:solidFill>
              <a:latin typeface="Comic Sans MS" pitchFamily="66" charset="0"/>
            </a:endParaRPr>
          </a:p>
          <a:p>
            <a:pPr>
              <a:defRPr/>
            </a:pPr>
            <a:r>
              <a:rPr lang="en-US" sz="1600" b="1" dirty="0">
                <a:solidFill>
                  <a:srgbClr val="FFCC00"/>
                </a:solidFill>
                <a:latin typeface="Comic Sans MS" pitchFamily="66" charset="0"/>
              </a:rPr>
              <a:t>	-- 1X @ $4.15/L:   $83, 1 liter bottle. </a:t>
            </a:r>
          </a:p>
          <a:p>
            <a:pPr>
              <a:defRPr/>
            </a:pPr>
            <a:r>
              <a:rPr lang="en-US" sz="1600" b="1" dirty="0">
                <a:solidFill>
                  <a:srgbClr val="FFCC00"/>
                </a:solidFill>
                <a:latin typeface="Comic Sans MS" pitchFamily="66" charset="0"/>
              </a:rPr>
              <a:t>	--</a:t>
            </a:r>
            <a:r>
              <a:rPr lang="en-US" sz="1600" dirty="0">
                <a:latin typeface="Comic Sans MS" pitchFamily="66" charset="0"/>
              </a:rPr>
              <a:t> </a:t>
            </a:r>
            <a:r>
              <a:rPr lang="en-US" sz="1600" b="1" dirty="0">
                <a:solidFill>
                  <a:srgbClr val="FFCC00"/>
                </a:solidFill>
                <a:latin typeface="Comic Sans MS" pitchFamily="66" charset="0"/>
              </a:rPr>
              <a:t>1X @ $3.05/L:  $244, 4 liter box, spigot. </a:t>
            </a:r>
          </a:p>
          <a:p>
            <a:pPr>
              <a:defRPr/>
            </a:pPr>
            <a:r>
              <a:rPr lang="en-US" sz="1600" b="1" dirty="0">
                <a:solidFill>
                  <a:srgbClr val="FFCC00"/>
                </a:solidFill>
                <a:latin typeface="Comic Sans MS" pitchFamily="66" charset="0"/>
              </a:rPr>
              <a:t>	--</a:t>
            </a:r>
            <a:r>
              <a:rPr lang="en-US" sz="1600" dirty="0">
                <a:latin typeface="Comic Sans MS" pitchFamily="66" charset="0"/>
              </a:rPr>
              <a:t> </a:t>
            </a:r>
            <a:r>
              <a:rPr lang="en-US" sz="1600" b="1" dirty="0">
                <a:solidFill>
                  <a:srgbClr val="FFCC00"/>
                </a:solidFill>
                <a:latin typeface="Comic Sans MS" pitchFamily="66" charset="0"/>
              </a:rPr>
              <a:t>1X @ $2.28/L:  $455, 10 liter box, spigot. </a:t>
            </a:r>
          </a:p>
          <a:p>
            <a:pPr>
              <a:defRPr/>
            </a:pPr>
            <a:r>
              <a:rPr lang="en-US" sz="1600" b="1" dirty="0">
                <a:solidFill>
                  <a:srgbClr val="FFCC00"/>
                </a:solidFill>
                <a:latin typeface="Comic Sans MS" pitchFamily="66" charset="0"/>
              </a:rPr>
              <a:t>	--</a:t>
            </a:r>
            <a:r>
              <a:rPr lang="en-US" sz="1600" dirty="0">
                <a:latin typeface="Comic Sans MS" pitchFamily="66" charset="0"/>
              </a:rPr>
              <a:t> </a:t>
            </a:r>
            <a:r>
              <a:rPr lang="en-US" sz="1600" b="1" dirty="0">
                <a:solidFill>
                  <a:srgbClr val="FFCC00"/>
                </a:solidFill>
                <a:latin typeface="Comic Sans MS" pitchFamily="66" charset="0"/>
              </a:rPr>
              <a:t>1X @ $2.04/L:  $816, 20 liter box, spigot.</a:t>
            </a:r>
          </a:p>
        </p:txBody>
      </p:sp>
      <p:sp>
        <p:nvSpPr>
          <p:cNvPr id="2" name="Title 1"/>
          <p:cNvSpPr>
            <a:spLocks noGrp="1"/>
          </p:cNvSpPr>
          <p:nvPr>
            <p:ph type="title"/>
          </p:nvPr>
        </p:nvSpPr>
        <p:spPr>
          <a:xfrm>
            <a:off x="1097280" y="118872"/>
            <a:ext cx="6601968" cy="502920"/>
          </a:xfrm>
        </p:spPr>
        <p:txBody>
          <a:bodyPr/>
          <a:lstStyle/>
          <a:p>
            <a:r>
              <a:rPr lang="en-US" sz="3600" dirty="0">
                <a:solidFill>
                  <a:srgbClr val="FFFF00"/>
                </a:solidFill>
              </a:rPr>
              <a:t>Sources for SB media</a:t>
            </a:r>
          </a:p>
        </p:txBody>
      </p:sp>
    </p:spTree>
  </p:cSld>
  <p:clrMapOvr>
    <a:masterClrMapping/>
  </p:clrMapOvr>
  <p:transition advTm="9984"/>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4" descr="Hors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2975" y="34925"/>
            <a:ext cx="7310438" cy="683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097280" y="137478"/>
            <a:ext cx="1856232" cy="1143000"/>
          </a:xfrm>
        </p:spPr>
        <p:txBody>
          <a:bodyPr/>
          <a:lstStyle/>
          <a:p>
            <a:r>
              <a:rPr lang="en-US" sz="5400" dirty="0">
                <a:solidFill>
                  <a:srgbClr val="FFFF00"/>
                </a:solidFill>
              </a:rPr>
              <a:t>Finis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TBE1-2X new 2% gel 45 min 200V 10-28-04"/>
          <p:cNvPicPr>
            <a:picLocks noChangeAspect="1" noChangeArrowheads="1"/>
          </p:cNvPicPr>
          <p:nvPr/>
        </p:nvPicPr>
        <p:blipFill>
          <a:blip r:embed="rId2">
            <a:extLst>
              <a:ext uri="{28A0092B-C50C-407E-A947-70E740481C1C}">
                <a14:useLocalDpi xmlns:a14="http://schemas.microsoft.com/office/drawing/2010/main" val="0"/>
              </a:ext>
            </a:extLst>
          </a:blip>
          <a:srcRect l="-2655" t="12602" r="-3540" b="16212"/>
          <a:stretch>
            <a:fillRect/>
          </a:stretch>
        </p:blipFill>
        <p:spPr bwMode="auto">
          <a:xfrm>
            <a:off x="0" y="942848"/>
            <a:ext cx="9144000" cy="485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Text Box 4"/>
          <p:cNvSpPr txBox="1">
            <a:spLocks noChangeArrowheads="1"/>
          </p:cNvSpPr>
          <p:nvPr/>
        </p:nvSpPr>
        <p:spPr bwMode="auto">
          <a:xfrm>
            <a:off x="7748588" y="5799011"/>
            <a:ext cx="1047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CC00"/>
                </a:solidFill>
              </a:rPr>
              <a:t>Gel runs</a:t>
            </a:r>
          </a:p>
        </p:txBody>
      </p:sp>
      <p:sp>
        <p:nvSpPr>
          <p:cNvPr id="4101" name="Line 5" title="DNA migrates right to left in gel"/>
          <p:cNvSpPr>
            <a:spLocks noChangeShapeType="1"/>
          </p:cNvSpPr>
          <p:nvPr/>
        </p:nvSpPr>
        <p:spPr bwMode="auto">
          <a:xfrm flipH="1">
            <a:off x="6529388" y="5951411"/>
            <a:ext cx="1219200" cy="0"/>
          </a:xfrm>
          <a:prstGeom prst="line">
            <a:avLst/>
          </a:prstGeom>
          <a:noFill/>
          <a:ln w="38100">
            <a:solidFill>
              <a:srgbClr val="FFCC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102" name="Text Box 6"/>
          <p:cNvSpPr txBox="1">
            <a:spLocks noChangeArrowheads="1"/>
          </p:cNvSpPr>
          <p:nvPr/>
        </p:nvSpPr>
        <p:spPr bwMode="auto">
          <a:xfrm>
            <a:off x="1688124" y="5805360"/>
            <a:ext cx="449360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dirty="0">
                <a:solidFill>
                  <a:srgbClr val="FFCC00"/>
                </a:solidFill>
              </a:rPr>
              <a:t>-- Band cupping &amp; overloading </a:t>
            </a:r>
          </a:p>
          <a:p>
            <a:pPr eaLnBrk="1" hangingPunct="1"/>
            <a:r>
              <a:rPr lang="en-US" altLang="en-US" dirty="0">
                <a:solidFill>
                  <a:srgbClr val="FFCC00"/>
                </a:solidFill>
              </a:rPr>
              <a:t>-- Streaking and smearing of DNA in lanes</a:t>
            </a:r>
          </a:p>
          <a:p>
            <a:pPr eaLnBrk="1" hangingPunct="1"/>
            <a:r>
              <a:rPr lang="en-US" altLang="en-US" dirty="0">
                <a:solidFill>
                  <a:srgbClr val="FFCC00"/>
                </a:solidFill>
              </a:rPr>
              <a:t>-- Poor separation at high MW</a:t>
            </a:r>
          </a:p>
        </p:txBody>
      </p:sp>
      <p:sp>
        <p:nvSpPr>
          <p:cNvPr id="4103" name="Text Box 7"/>
          <p:cNvSpPr txBox="1">
            <a:spLocks noChangeArrowheads="1"/>
          </p:cNvSpPr>
          <p:nvPr/>
        </p:nvSpPr>
        <p:spPr bwMode="auto">
          <a:xfrm>
            <a:off x="8015288" y="1392111"/>
            <a:ext cx="4476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b="1">
                <a:solidFill>
                  <a:srgbClr val="FFCC00"/>
                </a:solidFill>
              </a:rPr>
              <a:t>5 ul</a:t>
            </a:r>
          </a:p>
        </p:txBody>
      </p:sp>
      <p:sp>
        <p:nvSpPr>
          <p:cNvPr id="4104" name="Text Box 8"/>
          <p:cNvSpPr txBox="1">
            <a:spLocks noChangeArrowheads="1"/>
          </p:cNvSpPr>
          <p:nvPr/>
        </p:nvSpPr>
        <p:spPr bwMode="auto">
          <a:xfrm>
            <a:off x="8013700" y="1700086"/>
            <a:ext cx="5746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b="1">
                <a:solidFill>
                  <a:srgbClr val="FFCC00"/>
                </a:solidFill>
              </a:rPr>
              <a:t>1.5 ul</a:t>
            </a:r>
          </a:p>
        </p:txBody>
      </p:sp>
      <p:sp>
        <p:nvSpPr>
          <p:cNvPr id="4105" name="Line 9" title="Example of a 5-ul sample load"/>
          <p:cNvSpPr>
            <a:spLocks noChangeShapeType="1"/>
          </p:cNvSpPr>
          <p:nvPr/>
        </p:nvSpPr>
        <p:spPr bwMode="auto">
          <a:xfrm flipH="1">
            <a:off x="7708900" y="1603248"/>
            <a:ext cx="450850" cy="0"/>
          </a:xfrm>
          <a:prstGeom prst="line">
            <a:avLst/>
          </a:prstGeom>
          <a:noFill/>
          <a:ln w="9525">
            <a:solidFill>
              <a:srgbClr val="FFCC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106" name="Line 10" title="Example of a 1.5 ul sample load"/>
          <p:cNvSpPr>
            <a:spLocks noChangeShapeType="1"/>
          </p:cNvSpPr>
          <p:nvPr/>
        </p:nvSpPr>
        <p:spPr bwMode="auto">
          <a:xfrm flipH="1">
            <a:off x="7705725" y="1769936"/>
            <a:ext cx="450850" cy="0"/>
          </a:xfrm>
          <a:prstGeom prst="line">
            <a:avLst/>
          </a:prstGeom>
          <a:noFill/>
          <a:ln w="9525">
            <a:solidFill>
              <a:srgbClr val="FFCC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107" name="Rectangle 11" descr="Zone of Ethidium Bromide leaching:  Ethidium Bromide migrates in opposite direction of DNA, leaching from gel front." title="Zone of Ethidium Bromide leaching"/>
          <p:cNvSpPr>
            <a:spLocks noChangeArrowheads="1"/>
          </p:cNvSpPr>
          <p:nvPr/>
        </p:nvSpPr>
        <p:spPr bwMode="auto">
          <a:xfrm>
            <a:off x="192088" y="931736"/>
            <a:ext cx="869950" cy="5429250"/>
          </a:xfrm>
          <a:prstGeom prst="rect">
            <a:avLst/>
          </a:prstGeom>
          <a:noFill/>
          <a:ln w="19050">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108" name="Text Box 12"/>
          <p:cNvSpPr txBox="1">
            <a:spLocks noChangeArrowheads="1"/>
          </p:cNvSpPr>
          <p:nvPr/>
        </p:nvSpPr>
        <p:spPr bwMode="auto">
          <a:xfrm>
            <a:off x="139700" y="5759323"/>
            <a:ext cx="938213"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00">
                <a:solidFill>
                  <a:srgbClr val="FFCC00"/>
                </a:solidFill>
              </a:rPr>
              <a:t>EtBr</a:t>
            </a:r>
          </a:p>
          <a:p>
            <a:pPr eaLnBrk="1" hangingPunct="1"/>
            <a:r>
              <a:rPr lang="en-US" altLang="en-US" sz="1600">
                <a:solidFill>
                  <a:srgbClr val="FFCC00"/>
                </a:solidFill>
              </a:rPr>
              <a:t>leaching</a:t>
            </a:r>
          </a:p>
        </p:txBody>
      </p:sp>
      <p:sp>
        <p:nvSpPr>
          <p:cNvPr id="4109" name="Text Box 14"/>
          <p:cNvSpPr txBox="1">
            <a:spLocks noChangeArrowheads="1"/>
          </p:cNvSpPr>
          <p:nvPr/>
        </p:nvSpPr>
        <p:spPr bwMode="auto">
          <a:xfrm rot="16200000">
            <a:off x="573881" y="4529805"/>
            <a:ext cx="657225" cy="284162"/>
          </a:xfrm>
          <a:prstGeom prst="rect">
            <a:avLst/>
          </a:prstGeom>
          <a:noFill/>
          <a:ln w="9525">
            <a:solidFill>
              <a:srgbClr val="D60093"/>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solidFill>
                  <a:srgbClr val="FFCC00"/>
                </a:solidFill>
              </a:rPr>
              <a:t>200 bp</a:t>
            </a:r>
          </a:p>
        </p:txBody>
      </p:sp>
      <p:sp>
        <p:nvSpPr>
          <p:cNvPr id="4110" name="Line 15" title="Position of 200-bp band in Molecular Ladder"/>
          <p:cNvSpPr>
            <a:spLocks noChangeShapeType="1"/>
          </p:cNvSpPr>
          <p:nvPr/>
        </p:nvSpPr>
        <p:spPr bwMode="auto">
          <a:xfrm flipH="1">
            <a:off x="1038225" y="4152773"/>
            <a:ext cx="90488" cy="193675"/>
          </a:xfrm>
          <a:prstGeom prst="line">
            <a:avLst/>
          </a:prstGeom>
          <a:noFill/>
          <a:ln w="9525">
            <a:solidFill>
              <a:srgbClr val="D60093"/>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4111" name="Text Box 16"/>
          <p:cNvSpPr txBox="1">
            <a:spLocks noChangeArrowheads="1"/>
          </p:cNvSpPr>
          <p:nvPr/>
        </p:nvSpPr>
        <p:spPr bwMode="auto">
          <a:xfrm rot="16200000">
            <a:off x="934244" y="3178842"/>
            <a:ext cx="657225" cy="284163"/>
          </a:xfrm>
          <a:prstGeom prst="rect">
            <a:avLst/>
          </a:prstGeom>
          <a:noFill/>
          <a:ln w="9525">
            <a:solidFill>
              <a:srgbClr val="D60093"/>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solidFill>
                  <a:srgbClr val="FFCC00"/>
                </a:solidFill>
              </a:rPr>
              <a:t>300 bp</a:t>
            </a:r>
          </a:p>
        </p:txBody>
      </p:sp>
      <p:sp>
        <p:nvSpPr>
          <p:cNvPr id="4112" name="Line 17" title="Position of 300-bp band in Molecular Ladder"/>
          <p:cNvSpPr>
            <a:spLocks noChangeShapeType="1"/>
          </p:cNvSpPr>
          <p:nvPr/>
        </p:nvSpPr>
        <p:spPr bwMode="auto">
          <a:xfrm flipH="1">
            <a:off x="1276350" y="3657473"/>
            <a:ext cx="122238" cy="206375"/>
          </a:xfrm>
          <a:prstGeom prst="line">
            <a:avLst/>
          </a:prstGeom>
          <a:noFill/>
          <a:ln w="9525">
            <a:solidFill>
              <a:srgbClr val="D60093"/>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2" name="Title 1"/>
          <p:cNvSpPr>
            <a:spLocks noGrp="1"/>
          </p:cNvSpPr>
          <p:nvPr>
            <p:ph type="title"/>
          </p:nvPr>
        </p:nvSpPr>
        <p:spPr>
          <a:xfrm>
            <a:off x="358775" y="77361"/>
            <a:ext cx="8229600" cy="764317"/>
          </a:xfrm>
        </p:spPr>
        <p:txBody>
          <a:bodyPr/>
          <a:lstStyle/>
          <a:p>
            <a:r>
              <a:rPr lang="en-US" sz="4000" dirty="0">
                <a:solidFill>
                  <a:srgbClr val="FF0000"/>
                </a:solidFill>
              </a:rPr>
              <a:t>TBE</a:t>
            </a:r>
            <a:r>
              <a:rPr lang="en-US" sz="4000" dirty="0">
                <a:solidFill>
                  <a:srgbClr val="FFCC00"/>
                </a:solidFill>
              </a:rPr>
              <a:t> (new gel): 45 min @ 200 V</a:t>
            </a:r>
            <a:br>
              <a:rPr lang="en-US" sz="4000" dirty="0">
                <a:solidFill>
                  <a:srgbClr val="FFCC00"/>
                </a:solidFill>
              </a:rPr>
            </a:br>
            <a:r>
              <a:rPr lang="en-US" sz="2000" dirty="0">
                <a:solidFill>
                  <a:srgbClr val="FFCC00"/>
                </a:solidFill>
              </a:rPr>
              <a:t>(standard run conditions)</a:t>
            </a:r>
          </a:p>
        </p:txBody>
      </p:sp>
    </p:spTree>
  </p:cSld>
  <p:clrMapOvr>
    <a:masterClrMapping/>
  </p:clrMapOvr>
  <p:transition advTm="28512"/>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TBE1-2X new 2% gel 15 min 600V 10-28-04"/>
          <p:cNvPicPr>
            <a:picLocks noChangeAspect="1" noChangeArrowheads="1"/>
          </p:cNvPicPr>
          <p:nvPr/>
        </p:nvPicPr>
        <p:blipFill>
          <a:blip r:embed="rId2">
            <a:extLst>
              <a:ext uri="{28A0092B-C50C-407E-A947-70E740481C1C}">
                <a14:useLocalDpi xmlns:a14="http://schemas.microsoft.com/office/drawing/2010/main" val="0"/>
              </a:ext>
            </a:extLst>
          </a:blip>
          <a:srcRect l="2678" t="18048" r="4465" b="14975"/>
          <a:stretch>
            <a:fillRect/>
          </a:stretch>
        </p:blipFill>
        <p:spPr bwMode="auto">
          <a:xfrm>
            <a:off x="152400" y="873443"/>
            <a:ext cx="8763000" cy="500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Text Box 4"/>
          <p:cNvSpPr txBox="1">
            <a:spLocks noChangeArrowheads="1"/>
          </p:cNvSpPr>
          <p:nvPr/>
        </p:nvSpPr>
        <p:spPr bwMode="auto">
          <a:xfrm>
            <a:off x="7891463" y="5859780"/>
            <a:ext cx="1047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CC00"/>
                </a:solidFill>
              </a:rPr>
              <a:t>Gel runs</a:t>
            </a:r>
          </a:p>
        </p:txBody>
      </p:sp>
      <p:sp>
        <p:nvSpPr>
          <p:cNvPr id="5125" name="Line 5" title="DNA migrates right to left in gel"/>
          <p:cNvSpPr>
            <a:spLocks noChangeShapeType="1"/>
          </p:cNvSpPr>
          <p:nvPr/>
        </p:nvSpPr>
        <p:spPr bwMode="auto">
          <a:xfrm flipH="1">
            <a:off x="6672263" y="6012180"/>
            <a:ext cx="1219200" cy="0"/>
          </a:xfrm>
          <a:prstGeom prst="line">
            <a:avLst/>
          </a:prstGeom>
          <a:noFill/>
          <a:ln w="38100">
            <a:solidFill>
              <a:srgbClr val="FFCC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26" name="Text Box 6"/>
          <p:cNvSpPr txBox="1">
            <a:spLocks noChangeArrowheads="1"/>
          </p:cNvSpPr>
          <p:nvPr/>
        </p:nvSpPr>
        <p:spPr bwMode="auto">
          <a:xfrm>
            <a:off x="2221992" y="5903327"/>
            <a:ext cx="343757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dirty="0">
                <a:solidFill>
                  <a:srgbClr val="FFCC00"/>
                </a:solidFill>
              </a:rPr>
              <a:t>-- Similar results, but somewhat more pronounced @ 600 V</a:t>
            </a:r>
          </a:p>
        </p:txBody>
      </p:sp>
      <p:sp>
        <p:nvSpPr>
          <p:cNvPr id="5127" name="Text Box 7"/>
          <p:cNvSpPr txBox="1">
            <a:spLocks noChangeArrowheads="1"/>
          </p:cNvSpPr>
          <p:nvPr/>
        </p:nvSpPr>
        <p:spPr bwMode="auto">
          <a:xfrm>
            <a:off x="7986713" y="1333818"/>
            <a:ext cx="4476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b="1">
                <a:solidFill>
                  <a:srgbClr val="FFCC00"/>
                </a:solidFill>
              </a:rPr>
              <a:t>5 ul</a:t>
            </a:r>
          </a:p>
        </p:txBody>
      </p:sp>
      <p:sp>
        <p:nvSpPr>
          <p:cNvPr id="5128" name="Line 9" title="Example of a 5-ul sample load"/>
          <p:cNvSpPr>
            <a:spLocks noChangeShapeType="1"/>
          </p:cNvSpPr>
          <p:nvPr/>
        </p:nvSpPr>
        <p:spPr bwMode="auto">
          <a:xfrm flipH="1">
            <a:off x="7680325" y="1544955"/>
            <a:ext cx="450850" cy="0"/>
          </a:xfrm>
          <a:prstGeom prst="line">
            <a:avLst/>
          </a:prstGeom>
          <a:noFill/>
          <a:ln w="9525">
            <a:solidFill>
              <a:srgbClr val="FFCC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29" name="Rectangle 11" descr="Zone of Ethidium Bromide leaching:  Ethidium Bromide migrates in opposite direction of DNA, leaching from gel front." title="Zone of Ethidium Bromide leaching"/>
          <p:cNvSpPr>
            <a:spLocks noChangeArrowheads="1"/>
          </p:cNvSpPr>
          <p:nvPr/>
        </p:nvSpPr>
        <p:spPr bwMode="auto">
          <a:xfrm>
            <a:off x="192088" y="868680"/>
            <a:ext cx="666750" cy="5645150"/>
          </a:xfrm>
          <a:prstGeom prst="rect">
            <a:avLst/>
          </a:prstGeom>
          <a:noFill/>
          <a:ln w="19050">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130" name="Text Box 12"/>
          <p:cNvSpPr txBox="1">
            <a:spLocks noChangeArrowheads="1"/>
          </p:cNvSpPr>
          <p:nvPr/>
        </p:nvSpPr>
        <p:spPr bwMode="auto">
          <a:xfrm>
            <a:off x="139700" y="5882005"/>
            <a:ext cx="938213"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00">
                <a:solidFill>
                  <a:srgbClr val="FFCC00"/>
                </a:solidFill>
              </a:rPr>
              <a:t>EtBr</a:t>
            </a:r>
          </a:p>
          <a:p>
            <a:pPr eaLnBrk="1" hangingPunct="1"/>
            <a:r>
              <a:rPr lang="en-US" altLang="en-US" sz="1600">
                <a:solidFill>
                  <a:srgbClr val="FFCC00"/>
                </a:solidFill>
              </a:rPr>
              <a:t>leaching</a:t>
            </a:r>
          </a:p>
        </p:txBody>
      </p:sp>
      <p:sp>
        <p:nvSpPr>
          <p:cNvPr id="5131" name="Text Box 13"/>
          <p:cNvSpPr txBox="1">
            <a:spLocks noChangeArrowheads="1"/>
          </p:cNvSpPr>
          <p:nvPr/>
        </p:nvSpPr>
        <p:spPr bwMode="auto">
          <a:xfrm rot="16200000">
            <a:off x="240506" y="3071337"/>
            <a:ext cx="657225" cy="284162"/>
          </a:xfrm>
          <a:prstGeom prst="rect">
            <a:avLst/>
          </a:prstGeom>
          <a:noFill/>
          <a:ln w="9525">
            <a:solidFill>
              <a:srgbClr val="D60093"/>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solidFill>
                  <a:srgbClr val="FFCC00"/>
                </a:solidFill>
              </a:rPr>
              <a:t>200 bp</a:t>
            </a:r>
          </a:p>
        </p:txBody>
      </p:sp>
      <p:sp>
        <p:nvSpPr>
          <p:cNvPr id="5132" name="Line 14" title="Position of 200-bp band kn Molecular Marker"/>
          <p:cNvSpPr>
            <a:spLocks noChangeShapeType="1"/>
          </p:cNvSpPr>
          <p:nvPr/>
        </p:nvSpPr>
        <p:spPr bwMode="auto">
          <a:xfrm flipH="1">
            <a:off x="704850" y="2694305"/>
            <a:ext cx="90488" cy="193675"/>
          </a:xfrm>
          <a:prstGeom prst="line">
            <a:avLst/>
          </a:prstGeom>
          <a:noFill/>
          <a:ln w="9525">
            <a:solidFill>
              <a:srgbClr val="D60093"/>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5133" name="Text Box 15"/>
          <p:cNvSpPr txBox="1">
            <a:spLocks noChangeArrowheads="1"/>
          </p:cNvSpPr>
          <p:nvPr/>
        </p:nvSpPr>
        <p:spPr bwMode="auto">
          <a:xfrm rot="16200000">
            <a:off x="856456" y="1887062"/>
            <a:ext cx="657225" cy="284162"/>
          </a:xfrm>
          <a:prstGeom prst="rect">
            <a:avLst/>
          </a:prstGeom>
          <a:noFill/>
          <a:ln w="9525">
            <a:solidFill>
              <a:srgbClr val="D60093"/>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solidFill>
                  <a:srgbClr val="FFCC00"/>
                </a:solidFill>
              </a:rPr>
              <a:t>300 bp</a:t>
            </a:r>
          </a:p>
        </p:txBody>
      </p:sp>
      <p:sp>
        <p:nvSpPr>
          <p:cNvPr id="5134" name="Line 16" title="Position of 300-bp band in Molecular Marker"/>
          <p:cNvSpPr>
            <a:spLocks noChangeShapeType="1"/>
          </p:cNvSpPr>
          <p:nvPr/>
        </p:nvSpPr>
        <p:spPr bwMode="auto">
          <a:xfrm flipH="1">
            <a:off x="952500" y="2364105"/>
            <a:ext cx="90488" cy="193675"/>
          </a:xfrm>
          <a:prstGeom prst="line">
            <a:avLst/>
          </a:prstGeom>
          <a:noFill/>
          <a:ln w="9525">
            <a:solidFill>
              <a:srgbClr val="D60093"/>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 name="Title 1"/>
          <p:cNvSpPr>
            <a:spLocks noGrp="1"/>
          </p:cNvSpPr>
          <p:nvPr>
            <p:ph type="title"/>
          </p:nvPr>
        </p:nvSpPr>
        <p:spPr>
          <a:xfrm>
            <a:off x="419100" y="38102"/>
            <a:ext cx="8229600" cy="661986"/>
          </a:xfrm>
        </p:spPr>
        <p:txBody>
          <a:bodyPr/>
          <a:lstStyle/>
          <a:p>
            <a:r>
              <a:rPr lang="en-US" sz="4000" dirty="0">
                <a:solidFill>
                  <a:srgbClr val="FF0000"/>
                </a:solidFill>
              </a:rPr>
              <a:t>TBE</a:t>
            </a:r>
            <a:r>
              <a:rPr lang="en-US" sz="4000" dirty="0">
                <a:solidFill>
                  <a:srgbClr val="FFCC00"/>
                </a:solidFill>
              </a:rPr>
              <a:t> (new gel):  15 min @ 600 V</a:t>
            </a:r>
          </a:p>
        </p:txBody>
      </p:sp>
    </p:spTree>
  </p:cSld>
  <p:clrMapOvr>
    <a:masterClrMapping/>
  </p:clrMapOvr>
  <p:transition advTm="13184"/>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3" descr="Sodium-borate 2% gel 15 min 600V 10-29-04 new"/>
          <p:cNvPicPr>
            <a:picLocks noChangeAspect="1" noChangeArrowheads="1"/>
          </p:cNvPicPr>
          <p:nvPr/>
        </p:nvPicPr>
        <p:blipFill>
          <a:blip r:embed="rId2">
            <a:extLst>
              <a:ext uri="{28A0092B-C50C-407E-A947-70E740481C1C}">
                <a14:useLocalDpi xmlns:a14="http://schemas.microsoft.com/office/drawing/2010/main" val="0"/>
              </a:ext>
            </a:extLst>
          </a:blip>
          <a:srcRect t="15820" b="14693"/>
          <a:stretch>
            <a:fillRect/>
          </a:stretch>
        </p:blipFill>
        <p:spPr bwMode="auto">
          <a:xfrm>
            <a:off x="323088" y="914845"/>
            <a:ext cx="8534400" cy="469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Text Box 5"/>
          <p:cNvSpPr txBox="1">
            <a:spLocks noChangeArrowheads="1"/>
          </p:cNvSpPr>
          <p:nvPr/>
        </p:nvSpPr>
        <p:spPr bwMode="auto">
          <a:xfrm>
            <a:off x="7704963" y="5583683"/>
            <a:ext cx="1047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CC00"/>
                </a:solidFill>
              </a:rPr>
              <a:t>Gel runs</a:t>
            </a:r>
          </a:p>
        </p:txBody>
      </p:sp>
      <p:sp>
        <p:nvSpPr>
          <p:cNvPr id="6149" name="Line 6" title="Direction of DNA migration in gel"/>
          <p:cNvSpPr>
            <a:spLocks noChangeShapeType="1"/>
          </p:cNvSpPr>
          <p:nvPr/>
        </p:nvSpPr>
        <p:spPr bwMode="auto">
          <a:xfrm flipH="1">
            <a:off x="6485763" y="5736083"/>
            <a:ext cx="1219200" cy="0"/>
          </a:xfrm>
          <a:prstGeom prst="line">
            <a:avLst/>
          </a:prstGeom>
          <a:noFill/>
          <a:ln w="38100">
            <a:solidFill>
              <a:srgbClr val="FFCC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50" name="Text Box 7"/>
          <p:cNvSpPr txBox="1">
            <a:spLocks noChangeArrowheads="1"/>
          </p:cNvSpPr>
          <p:nvPr/>
        </p:nvSpPr>
        <p:spPr bwMode="auto">
          <a:xfrm>
            <a:off x="2650553" y="5736083"/>
            <a:ext cx="390363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dirty="0">
                <a:solidFill>
                  <a:srgbClr val="FFCC00"/>
                </a:solidFill>
              </a:rPr>
              <a:t>-- Bands are straight</a:t>
            </a:r>
          </a:p>
          <a:p>
            <a:pPr eaLnBrk="1" hangingPunct="1"/>
            <a:r>
              <a:rPr lang="en-US" altLang="en-US" dirty="0">
                <a:solidFill>
                  <a:srgbClr val="FFCC00"/>
                </a:solidFill>
              </a:rPr>
              <a:t>-- Minimal streaking</a:t>
            </a:r>
          </a:p>
          <a:p>
            <a:pPr eaLnBrk="1" hangingPunct="1"/>
            <a:r>
              <a:rPr lang="en-US" altLang="en-US" dirty="0">
                <a:solidFill>
                  <a:srgbClr val="FFCC00"/>
                </a:solidFill>
              </a:rPr>
              <a:t>-- Good separation even at high MW</a:t>
            </a:r>
          </a:p>
        </p:txBody>
      </p:sp>
      <p:sp>
        <p:nvSpPr>
          <p:cNvPr id="6151" name="Text Box 21"/>
          <p:cNvSpPr txBox="1">
            <a:spLocks noChangeArrowheads="1"/>
          </p:cNvSpPr>
          <p:nvPr/>
        </p:nvSpPr>
        <p:spPr bwMode="auto">
          <a:xfrm>
            <a:off x="8033576" y="2788095"/>
            <a:ext cx="4476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b="1">
                <a:solidFill>
                  <a:srgbClr val="FFCC00"/>
                </a:solidFill>
              </a:rPr>
              <a:t>6 ul</a:t>
            </a:r>
          </a:p>
        </p:txBody>
      </p:sp>
      <p:sp>
        <p:nvSpPr>
          <p:cNvPr id="6152" name="Text Box 22"/>
          <p:cNvSpPr txBox="1">
            <a:spLocks noChangeArrowheads="1"/>
          </p:cNvSpPr>
          <p:nvPr/>
        </p:nvSpPr>
        <p:spPr bwMode="auto">
          <a:xfrm>
            <a:off x="8031988" y="3110358"/>
            <a:ext cx="4476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b="1">
                <a:solidFill>
                  <a:srgbClr val="FFCC00"/>
                </a:solidFill>
              </a:rPr>
              <a:t>2 ul</a:t>
            </a:r>
          </a:p>
        </p:txBody>
      </p:sp>
      <p:sp>
        <p:nvSpPr>
          <p:cNvPr id="6153" name="Line 23" title="Example of a 6-ul sample load"/>
          <p:cNvSpPr>
            <a:spLocks noChangeShapeType="1"/>
          </p:cNvSpPr>
          <p:nvPr/>
        </p:nvSpPr>
        <p:spPr bwMode="auto">
          <a:xfrm flipH="1">
            <a:off x="7727188" y="3013520"/>
            <a:ext cx="450850" cy="0"/>
          </a:xfrm>
          <a:prstGeom prst="line">
            <a:avLst/>
          </a:prstGeom>
          <a:noFill/>
          <a:ln w="9525">
            <a:solidFill>
              <a:srgbClr val="FFCC00"/>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6154" name="Line 24" title="Example of a 12-ul sample load"/>
          <p:cNvSpPr>
            <a:spLocks noChangeShapeType="1"/>
          </p:cNvSpPr>
          <p:nvPr/>
        </p:nvSpPr>
        <p:spPr bwMode="auto">
          <a:xfrm flipH="1">
            <a:off x="7724013" y="3180208"/>
            <a:ext cx="450850" cy="0"/>
          </a:xfrm>
          <a:prstGeom prst="line">
            <a:avLst/>
          </a:prstGeom>
          <a:noFill/>
          <a:ln w="9525">
            <a:solidFill>
              <a:srgbClr val="FFCC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55" name="Text Box 25"/>
          <p:cNvSpPr txBox="1">
            <a:spLocks noChangeArrowheads="1"/>
          </p:cNvSpPr>
          <p:nvPr/>
        </p:nvSpPr>
        <p:spPr bwMode="auto">
          <a:xfrm>
            <a:off x="8062151" y="1930845"/>
            <a:ext cx="4476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b="1">
                <a:solidFill>
                  <a:srgbClr val="FFCC00"/>
                </a:solidFill>
              </a:rPr>
              <a:t>6 ul</a:t>
            </a:r>
          </a:p>
        </p:txBody>
      </p:sp>
      <p:sp>
        <p:nvSpPr>
          <p:cNvPr id="6156" name="Text Box 26"/>
          <p:cNvSpPr txBox="1">
            <a:spLocks noChangeArrowheads="1"/>
          </p:cNvSpPr>
          <p:nvPr/>
        </p:nvSpPr>
        <p:spPr bwMode="auto">
          <a:xfrm>
            <a:off x="8031988" y="2253108"/>
            <a:ext cx="53181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b="1">
                <a:solidFill>
                  <a:srgbClr val="FFCC00"/>
                </a:solidFill>
              </a:rPr>
              <a:t>12 ul</a:t>
            </a:r>
          </a:p>
        </p:txBody>
      </p:sp>
      <p:sp>
        <p:nvSpPr>
          <p:cNvPr id="6157" name="Line 27" title="Example of a 6-ul sample load"/>
          <p:cNvSpPr>
            <a:spLocks noChangeShapeType="1"/>
          </p:cNvSpPr>
          <p:nvPr/>
        </p:nvSpPr>
        <p:spPr bwMode="auto">
          <a:xfrm flipH="1">
            <a:off x="7727188" y="2156270"/>
            <a:ext cx="450850" cy="0"/>
          </a:xfrm>
          <a:prstGeom prst="line">
            <a:avLst/>
          </a:prstGeom>
          <a:noFill/>
          <a:ln w="9525">
            <a:solidFill>
              <a:srgbClr val="FFCC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58" name="Line 28" title="Example of a 12-ul sample load"/>
          <p:cNvSpPr>
            <a:spLocks noChangeShapeType="1"/>
          </p:cNvSpPr>
          <p:nvPr/>
        </p:nvSpPr>
        <p:spPr bwMode="auto">
          <a:xfrm flipH="1">
            <a:off x="7724013" y="2308670"/>
            <a:ext cx="450850" cy="0"/>
          </a:xfrm>
          <a:prstGeom prst="line">
            <a:avLst/>
          </a:prstGeom>
          <a:noFill/>
          <a:ln w="9525">
            <a:solidFill>
              <a:srgbClr val="FFCC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59" name="Rectangle 29" descr="Zone of Ethidium Bromide leaching:  Ethidium Bromide migrates in opposite direction of DNA, leaching from gel front." title="Zone of Ethidium Bromide leaching"/>
          <p:cNvSpPr>
            <a:spLocks noChangeArrowheads="1"/>
          </p:cNvSpPr>
          <p:nvPr/>
        </p:nvSpPr>
        <p:spPr bwMode="auto">
          <a:xfrm>
            <a:off x="280226" y="798958"/>
            <a:ext cx="1624012" cy="5297487"/>
          </a:xfrm>
          <a:prstGeom prst="rect">
            <a:avLst/>
          </a:prstGeom>
          <a:noFill/>
          <a:ln w="19050">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160" name="Text Box 30"/>
          <p:cNvSpPr txBox="1">
            <a:spLocks noChangeArrowheads="1"/>
          </p:cNvSpPr>
          <p:nvPr/>
        </p:nvSpPr>
        <p:spPr bwMode="auto">
          <a:xfrm>
            <a:off x="329438" y="5712270"/>
            <a:ext cx="1543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CC00"/>
                </a:solidFill>
              </a:rPr>
              <a:t>EtBr leaching</a:t>
            </a:r>
          </a:p>
        </p:txBody>
      </p:sp>
      <p:sp>
        <p:nvSpPr>
          <p:cNvPr id="2" name="Title 1"/>
          <p:cNvSpPr>
            <a:spLocks noGrp="1"/>
          </p:cNvSpPr>
          <p:nvPr>
            <p:ph type="title"/>
          </p:nvPr>
        </p:nvSpPr>
        <p:spPr>
          <a:xfrm>
            <a:off x="504825" y="126430"/>
            <a:ext cx="8229600" cy="672528"/>
          </a:xfrm>
        </p:spPr>
        <p:txBody>
          <a:bodyPr/>
          <a:lstStyle/>
          <a:p>
            <a:r>
              <a:rPr lang="en-US" sz="4000" dirty="0">
                <a:solidFill>
                  <a:srgbClr val="FFFF00"/>
                </a:solidFill>
              </a:rPr>
              <a:t>Sodium-borate:  15 min @ 600 V</a:t>
            </a:r>
          </a:p>
        </p:txBody>
      </p:sp>
    </p:spTree>
  </p:cSld>
  <p:clrMapOvr>
    <a:masterClrMapping/>
  </p:clrMapOvr>
  <p:transition advTm="49472"/>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descr="Sodium-borate 2% gel used 1X 10 min 600V 10-29-04"/>
          <p:cNvPicPr>
            <a:picLocks noChangeAspect="1" noChangeArrowheads="1"/>
          </p:cNvPicPr>
          <p:nvPr/>
        </p:nvPicPr>
        <p:blipFill>
          <a:blip r:embed="rId2">
            <a:extLst>
              <a:ext uri="{28A0092B-C50C-407E-A947-70E740481C1C}">
                <a14:useLocalDpi xmlns:a14="http://schemas.microsoft.com/office/drawing/2010/main" val="0"/>
              </a:ext>
            </a:extLst>
          </a:blip>
          <a:srcRect t="17621" b="12379"/>
          <a:stretch>
            <a:fillRect/>
          </a:stretch>
        </p:blipFill>
        <p:spPr bwMode="auto">
          <a:xfrm>
            <a:off x="228600" y="949008"/>
            <a:ext cx="8686800" cy="4811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Text Box 6"/>
          <p:cNvSpPr txBox="1">
            <a:spLocks noChangeArrowheads="1"/>
          </p:cNvSpPr>
          <p:nvPr/>
        </p:nvSpPr>
        <p:spPr bwMode="auto">
          <a:xfrm>
            <a:off x="7704138" y="966432"/>
            <a:ext cx="1047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CC00"/>
                </a:solidFill>
              </a:rPr>
              <a:t>Gel runs</a:t>
            </a:r>
          </a:p>
        </p:txBody>
      </p:sp>
      <p:sp>
        <p:nvSpPr>
          <p:cNvPr id="7173" name="Line 7" title="Direction of DNA migration in gel"/>
          <p:cNvSpPr>
            <a:spLocks noChangeShapeType="1"/>
          </p:cNvSpPr>
          <p:nvPr/>
        </p:nvSpPr>
        <p:spPr bwMode="auto">
          <a:xfrm flipH="1">
            <a:off x="6484938" y="1118832"/>
            <a:ext cx="1219200" cy="0"/>
          </a:xfrm>
          <a:prstGeom prst="line">
            <a:avLst/>
          </a:prstGeom>
          <a:noFill/>
          <a:ln w="38100">
            <a:solidFill>
              <a:srgbClr val="FFCC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174" name="Text Box 9"/>
          <p:cNvSpPr txBox="1">
            <a:spLocks noChangeArrowheads="1"/>
          </p:cNvSpPr>
          <p:nvPr/>
        </p:nvSpPr>
        <p:spPr bwMode="auto">
          <a:xfrm>
            <a:off x="1239837" y="5730558"/>
            <a:ext cx="7512051"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65138" eaLnBrk="0" hangingPunct="0">
              <a:defRPr>
                <a:solidFill>
                  <a:schemeClr val="tx1"/>
                </a:solidFill>
                <a:latin typeface="Arial" panose="020B0604020202020204" pitchFamily="34" charset="0"/>
              </a:defRPr>
            </a:lvl1pPr>
            <a:lvl2pPr marL="742950" indent="-285750" defTabSz="465138" eaLnBrk="0" hangingPunct="0">
              <a:defRPr>
                <a:solidFill>
                  <a:schemeClr val="tx1"/>
                </a:solidFill>
                <a:latin typeface="Arial" panose="020B0604020202020204" pitchFamily="34" charset="0"/>
              </a:defRPr>
            </a:lvl2pPr>
            <a:lvl3pPr marL="1143000" indent="-228600" defTabSz="465138" eaLnBrk="0" hangingPunct="0">
              <a:defRPr>
                <a:solidFill>
                  <a:schemeClr val="tx1"/>
                </a:solidFill>
                <a:latin typeface="Arial" panose="020B0604020202020204" pitchFamily="34" charset="0"/>
              </a:defRPr>
            </a:lvl3pPr>
            <a:lvl4pPr marL="1600200" indent="-228600" defTabSz="465138" eaLnBrk="0" hangingPunct="0">
              <a:defRPr>
                <a:solidFill>
                  <a:schemeClr val="tx1"/>
                </a:solidFill>
                <a:latin typeface="Arial" panose="020B0604020202020204" pitchFamily="34" charset="0"/>
              </a:defRPr>
            </a:lvl4pPr>
            <a:lvl5pPr marL="2057400" indent="-228600" defTabSz="465138" eaLnBrk="0" hangingPunct="0">
              <a:defRPr>
                <a:solidFill>
                  <a:schemeClr val="tx1"/>
                </a:solidFill>
                <a:latin typeface="Arial" panose="020B0604020202020204" pitchFamily="34" charset="0"/>
              </a:defRPr>
            </a:lvl5pPr>
            <a:lvl6pPr marL="2514600" indent="-228600" defTabSz="465138" eaLnBrk="0" fontAlgn="base" hangingPunct="0">
              <a:spcBef>
                <a:spcPct val="0"/>
              </a:spcBef>
              <a:spcAft>
                <a:spcPct val="0"/>
              </a:spcAft>
              <a:defRPr>
                <a:solidFill>
                  <a:schemeClr val="tx1"/>
                </a:solidFill>
                <a:latin typeface="Arial" panose="020B0604020202020204" pitchFamily="34" charset="0"/>
              </a:defRPr>
            </a:lvl6pPr>
            <a:lvl7pPr marL="2971800" indent="-228600" defTabSz="465138" eaLnBrk="0" fontAlgn="base" hangingPunct="0">
              <a:spcBef>
                <a:spcPct val="0"/>
              </a:spcBef>
              <a:spcAft>
                <a:spcPct val="0"/>
              </a:spcAft>
              <a:defRPr>
                <a:solidFill>
                  <a:schemeClr val="tx1"/>
                </a:solidFill>
                <a:latin typeface="Arial" panose="020B0604020202020204" pitchFamily="34" charset="0"/>
              </a:defRPr>
            </a:lvl7pPr>
            <a:lvl8pPr marL="3429000" indent="-228600" defTabSz="465138" eaLnBrk="0" fontAlgn="base" hangingPunct="0">
              <a:spcBef>
                <a:spcPct val="0"/>
              </a:spcBef>
              <a:spcAft>
                <a:spcPct val="0"/>
              </a:spcAft>
              <a:defRPr>
                <a:solidFill>
                  <a:schemeClr val="tx1"/>
                </a:solidFill>
                <a:latin typeface="Arial" panose="020B0604020202020204" pitchFamily="34" charset="0"/>
              </a:defRPr>
            </a:lvl8pPr>
            <a:lvl9pPr marL="3886200" indent="-228600" defTabSz="465138"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00" dirty="0">
                <a:solidFill>
                  <a:srgbClr val="FFCC00"/>
                </a:solidFill>
              </a:rPr>
              <a:t>-- Similar results to 600 V for 15 min, except:</a:t>
            </a:r>
          </a:p>
          <a:p>
            <a:pPr eaLnBrk="1" hangingPunct="1"/>
            <a:r>
              <a:rPr lang="en-US" altLang="en-US" sz="1600" dirty="0">
                <a:solidFill>
                  <a:srgbClr val="FFCC00"/>
                </a:solidFill>
              </a:rPr>
              <a:t>	-- EtBr concentration ok... due to reduced run time and migration of </a:t>
            </a:r>
            <a:r>
              <a:rPr lang="en-US" altLang="en-US" sz="1600" dirty="0" err="1">
                <a:solidFill>
                  <a:srgbClr val="FFCC00"/>
                </a:solidFill>
              </a:rPr>
              <a:t>EtBR</a:t>
            </a:r>
            <a:r>
              <a:rPr lang="en-US" altLang="en-US" sz="1600" dirty="0">
                <a:solidFill>
                  <a:srgbClr val="FFCC00"/>
                </a:solidFill>
              </a:rPr>
              <a:t> 	from used buffer into gel front.</a:t>
            </a:r>
          </a:p>
          <a:p>
            <a:pPr eaLnBrk="1" hangingPunct="1"/>
            <a:r>
              <a:rPr lang="en-US" altLang="en-US" sz="1600" dirty="0">
                <a:solidFill>
                  <a:srgbClr val="FFCC00"/>
                </a:solidFill>
              </a:rPr>
              <a:t>	-- High MW bands not as well separated</a:t>
            </a:r>
          </a:p>
        </p:txBody>
      </p:sp>
      <p:sp>
        <p:nvSpPr>
          <p:cNvPr id="7175" name="Text Box 10"/>
          <p:cNvSpPr txBox="1">
            <a:spLocks noChangeArrowheads="1"/>
          </p:cNvSpPr>
          <p:nvPr/>
        </p:nvSpPr>
        <p:spPr bwMode="auto">
          <a:xfrm>
            <a:off x="8229600" y="2854008"/>
            <a:ext cx="4476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b="1">
                <a:solidFill>
                  <a:srgbClr val="FFCC00"/>
                </a:solidFill>
              </a:rPr>
              <a:t>6 ul</a:t>
            </a:r>
          </a:p>
        </p:txBody>
      </p:sp>
      <p:sp>
        <p:nvSpPr>
          <p:cNvPr id="7176" name="Text Box 11"/>
          <p:cNvSpPr txBox="1">
            <a:spLocks noChangeArrowheads="1"/>
          </p:cNvSpPr>
          <p:nvPr/>
        </p:nvSpPr>
        <p:spPr bwMode="auto">
          <a:xfrm>
            <a:off x="8228013" y="3176270"/>
            <a:ext cx="4476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b="1">
                <a:solidFill>
                  <a:srgbClr val="FFCC00"/>
                </a:solidFill>
              </a:rPr>
              <a:t>2 ul</a:t>
            </a:r>
          </a:p>
        </p:txBody>
      </p:sp>
      <p:sp>
        <p:nvSpPr>
          <p:cNvPr id="7177" name="Line 12" title="Example of a 6-ul sample load"/>
          <p:cNvSpPr>
            <a:spLocks noChangeShapeType="1"/>
          </p:cNvSpPr>
          <p:nvPr/>
        </p:nvSpPr>
        <p:spPr bwMode="auto">
          <a:xfrm flipH="1">
            <a:off x="7923213" y="3079433"/>
            <a:ext cx="450850" cy="0"/>
          </a:xfrm>
          <a:prstGeom prst="line">
            <a:avLst/>
          </a:prstGeom>
          <a:noFill/>
          <a:ln w="9525">
            <a:solidFill>
              <a:srgbClr val="FFCC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178" name="Line 13" title="Example of a 2-ul sample load"/>
          <p:cNvSpPr>
            <a:spLocks noChangeShapeType="1"/>
          </p:cNvSpPr>
          <p:nvPr/>
        </p:nvSpPr>
        <p:spPr bwMode="auto">
          <a:xfrm flipH="1">
            <a:off x="7920038" y="3246120"/>
            <a:ext cx="450850" cy="0"/>
          </a:xfrm>
          <a:prstGeom prst="line">
            <a:avLst/>
          </a:prstGeom>
          <a:noFill/>
          <a:ln w="9525">
            <a:solidFill>
              <a:srgbClr val="FFCC00"/>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7179" name="Rectangle 14" descr="Zone of Ethidium Bromide leaching:  Ethidium Bromide migrates in opposite direction of DNA, leaching from gel front." title="Zone of Ethidium Bromide leaching"/>
          <p:cNvSpPr>
            <a:spLocks noChangeArrowheads="1"/>
          </p:cNvSpPr>
          <p:nvPr/>
        </p:nvSpPr>
        <p:spPr bwMode="auto">
          <a:xfrm>
            <a:off x="192088" y="891858"/>
            <a:ext cx="957262" cy="5484812"/>
          </a:xfrm>
          <a:prstGeom prst="rect">
            <a:avLst/>
          </a:prstGeom>
          <a:noFill/>
          <a:ln w="19050">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7180" name="Text Box 15"/>
          <p:cNvSpPr txBox="1">
            <a:spLocks noChangeArrowheads="1"/>
          </p:cNvSpPr>
          <p:nvPr/>
        </p:nvSpPr>
        <p:spPr bwMode="auto">
          <a:xfrm>
            <a:off x="168275" y="5749608"/>
            <a:ext cx="10350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CC00"/>
                </a:solidFill>
              </a:rPr>
              <a:t>EtBr</a:t>
            </a:r>
          </a:p>
          <a:p>
            <a:pPr eaLnBrk="1" hangingPunct="1"/>
            <a:r>
              <a:rPr lang="en-US" altLang="en-US">
                <a:solidFill>
                  <a:srgbClr val="FFCC00"/>
                </a:solidFill>
              </a:rPr>
              <a:t>leaching</a:t>
            </a:r>
          </a:p>
        </p:txBody>
      </p:sp>
      <p:sp>
        <p:nvSpPr>
          <p:cNvPr id="7181" name="Text Box 16"/>
          <p:cNvSpPr txBox="1">
            <a:spLocks noChangeArrowheads="1"/>
          </p:cNvSpPr>
          <p:nvPr/>
        </p:nvSpPr>
        <p:spPr bwMode="auto">
          <a:xfrm rot="16200000">
            <a:off x="637381" y="4534377"/>
            <a:ext cx="657225" cy="284162"/>
          </a:xfrm>
          <a:prstGeom prst="rect">
            <a:avLst/>
          </a:prstGeom>
          <a:noFill/>
          <a:ln w="9525">
            <a:solidFill>
              <a:srgbClr val="D60093"/>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solidFill>
                  <a:srgbClr val="FFCC00"/>
                </a:solidFill>
              </a:rPr>
              <a:t>100 bp</a:t>
            </a:r>
          </a:p>
        </p:txBody>
      </p:sp>
      <p:sp>
        <p:nvSpPr>
          <p:cNvPr id="7182" name="Line 17" title="Position of 100-bp band in Molecular Marker"/>
          <p:cNvSpPr>
            <a:spLocks noChangeShapeType="1"/>
          </p:cNvSpPr>
          <p:nvPr/>
        </p:nvSpPr>
        <p:spPr bwMode="auto">
          <a:xfrm flipH="1">
            <a:off x="1101725" y="4157345"/>
            <a:ext cx="90488" cy="193675"/>
          </a:xfrm>
          <a:prstGeom prst="line">
            <a:avLst/>
          </a:prstGeom>
          <a:noFill/>
          <a:ln w="9525">
            <a:solidFill>
              <a:srgbClr val="D60093"/>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7183" name="Text Box 18"/>
          <p:cNvSpPr txBox="1">
            <a:spLocks noChangeArrowheads="1"/>
          </p:cNvSpPr>
          <p:nvPr/>
        </p:nvSpPr>
        <p:spPr bwMode="auto">
          <a:xfrm rot="16200000">
            <a:off x="1012031" y="3197702"/>
            <a:ext cx="657225" cy="284162"/>
          </a:xfrm>
          <a:prstGeom prst="rect">
            <a:avLst/>
          </a:prstGeom>
          <a:noFill/>
          <a:ln w="9525">
            <a:solidFill>
              <a:srgbClr val="D60093"/>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solidFill>
                  <a:srgbClr val="FFCC00"/>
                </a:solidFill>
              </a:rPr>
              <a:t>200 bp</a:t>
            </a:r>
          </a:p>
        </p:txBody>
      </p:sp>
      <p:sp>
        <p:nvSpPr>
          <p:cNvPr id="7184" name="Line 19" title="Position of 200-bp band in Molecular Marker"/>
          <p:cNvSpPr>
            <a:spLocks noChangeShapeType="1"/>
          </p:cNvSpPr>
          <p:nvPr/>
        </p:nvSpPr>
        <p:spPr bwMode="auto">
          <a:xfrm flipH="1">
            <a:off x="1354138" y="3676333"/>
            <a:ext cx="122237" cy="206375"/>
          </a:xfrm>
          <a:prstGeom prst="line">
            <a:avLst/>
          </a:prstGeom>
          <a:noFill/>
          <a:ln w="9525">
            <a:solidFill>
              <a:srgbClr val="D60093"/>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 name="Title 1"/>
          <p:cNvSpPr>
            <a:spLocks noGrp="1"/>
          </p:cNvSpPr>
          <p:nvPr>
            <p:ph type="title"/>
          </p:nvPr>
        </p:nvSpPr>
        <p:spPr>
          <a:xfrm>
            <a:off x="168275" y="111125"/>
            <a:ext cx="8842248" cy="677863"/>
          </a:xfrm>
        </p:spPr>
        <p:txBody>
          <a:bodyPr/>
          <a:lstStyle/>
          <a:p>
            <a:r>
              <a:rPr lang="en-US" sz="3600" dirty="0">
                <a:solidFill>
                  <a:srgbClr val="FFFF00"/>
                </a:solidFill>
              </a:rPr>
              <a:t>Sodium-borate (used 1X): 10 min @ 600 V</a:t>
            </a:r>
            <a:br>
              <a:rPr lang="en-US" sz="3600" dirty="0">
                <a:solidFill>
                  <a:srgbClr val="FFFF00"/>
                </a:solidFill>
              </a:rPr>
            </a:br>
            <a:r>
              <a:rPr lang="en-US" sz="2000" dirty="0">
                <a:solidFill>
                  <a:srgbClr val="FFFF00"/>
                </a:solidFill>
              </a:rPr>
              <a:t>(“used” = re-melted gel, no extra EtBr added)</a:t>
            </a:r>
          </a:p>
        </p:txBody>
      </p:sp>
    </p:spTree>
  </p:cSld>
  <p:clrMapOvr>
    <a:masterClrMapping/>
  </p:clrMapOvr>
  <p:transition advTm="34208"/>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Sodium-borate 2% gel used 1X 15 min 500V 10-29-04"/>
          <p:cNvPicPr>
            <a:picLocks noChangeAspect="1" noChangeArrowheads="1"/>
          </p:cNvPicPr>
          <p:nvPr/>
        </p:nvPicPr>
        <p:blipFill>
          <a:blip r:embed="rId2">
            <a:extLst>
              <a:ext uri="{28A0092B-C50C-407E-A947-70E740481C1C}">
                <a14:useLocalDpi xmlns:a14="http://schemas.microsoft.com/office/drawing/2010/main" val="0"/>
              </a:ext>
            </a:extLst>
          </a:blip>
          <a:srcRect t="15958" b="15866"/>
          <a:stretch>
            <a:fillRect/>
          </a:stretch>
        </p:blipFill>
        <p:spPr bwMode="auto">
          <a:xfrm>
            <a:off x="203200" y="925513"/>
            <a:ext cx="8686800" cy="468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Text Box 4"/>
          <p:cNvSpPr txBox="1">
            <a:spLocks noChangeArrowheads="1"/>
          </p:cNvSpPr>
          <p:nvPr/>
        </p:nvSpPr>
        <p:spPr bwMode="auto">
          <a:xfrm>
            <a:off x="7829550" y="5627688"/>
            <a:ext cx="1047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CC00"/>
                </a:solidFill>
              </a:rPr>
              <a:t>Gel runs</a:t>
            </a:r>
          </a:p>
        </p:txBody>
      </p:sp>
      <p:sp>
        <p:nvSpPr>
          <p:cNvPr id="8197" name="Line 5" title="Region of Ethidium Bromide leaching from gel"/>
          <p:cNvSpPr>
            <a:spLocks noChangeShapeType="1"/>
          </p:cNvSpPr>
          <p:nvPr/>
        </p:nvSpPr>
        <p:spPr bwMode="auto">
          <a:xfrm flipH="1">
            <a:off x="6610350" y="5780088"/>
            <a:ext cx="1219200" cy="0"/>
          </a:xfrm>
          <a:prstGeom prst="line">
            <a:avLst/>
          </a:prstGeom>
          <a:noFill/>
          <a:ln w="38100">
            <a:solidFill>
              <a:srgbClr val="FFCC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198" name="Text Box 7"/>
          <p:cNvSpPr txBox="1">
            <a:spLocks noChangeArrowheads="1"/>
          </p:cNvSpPr>
          <p:nvPr/>
        </p:nvSpPr>
        <p:spPr bwMode="auto">
          <a:xfrm>
            <a:off x="1483778" y="5811044"/>
            <a:ext cx="501032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dirty="0">
                <a:solidFill>
                  <a:srgbClr val="FFCC00"/>
                </a:solidFill>
              </a:rPr>
              <a:t>-- Similar results to 600 V for 10 min, except here the High MW bands are well separated</a:t>
            </a:r>
          </a:p>
        </p:txBody>
      </p:sp>
      <p:sp>
        <p:nvSpPr>
          <p:cNvPr id="8199" name="Text Box 8"/>
          <p:cNvSpPr txBox="1">
            <a:spLocks noChangeArrowheads="1"/>
          </p:cNvSpPr>
          <p:nvPr/>
        </p:nvSpPr>
        <p:spPr bwMode="auto">
          <a:xfrm>
            <a:off x="8204200" y="2701926"/>
            <a:ext cx="4476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b="1">
                <a:solidFill>
                  <a:srgbClr val="FFCC00"/>
                </a:solidFill>
              </a:rPr>
              <a:t>6 ul</a:t>
            </a:r>
          </a:p>
        </p:txBody>
      </p:sp>
      <p:sp>
        <p:nvSpPr>
          <p:cNvPr id="8200" name="Text Box 9"/>
          <p:cNvSpPr txBox="1">
            <a:spLocks noChangeArrowheads="1"/>
          </p:cNvSpPr>
          <p:nvPr/>
        </p:nvSpPr>
        <p:spPr bwMode="auto">
          <a:xfrm>
            <a:off x="8202613" y="3024188"/>
            <a:ext cx="4476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b="1">
                <a:solidFill>
                  <a:srgbClr val="FFCC00"/>
                </a:solidFill>
              </a:rPr>
              <a:t>2 ul</a:t>
            </a:r>
          </a:p>
        </p:txBody>
      </p:sp>
      <p:sp>
        <p:nvSpPr>
          <p:cNvPr id="8201" name="Line 10" title="Example of a 6-ul sample load"/>
          <p:cNvSpPr>
            <a:spLocks noChangeShapeType="1"/>
          </p:cNvSpPr>
          <p:nvPr/>
        </p:nvSpPr>
        <p:spPr bwMode="auto">
          <a:xfrm flipH="1">
            <a:off x="7897813" y="2927351"/>
            <a:ext cx="450850" cy="0"/>
          </a:xfrm>
          <a:prstGeom prst="line">
            <a:avLst/>
          </a:prstGeom>
          <a:noFill/>
          <a:ln w="9525">
            <a:solidFill>
              <a:srgbClr val="FFCC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202" name="Line 11" title="Example of a 2-ul sampel load"/>
          <p:cNvSpPr>
            <a:spLocks noChangeShapeType="1"/>
          </p:cNvSpPr>
          <p:nvPr/>
        </p:nvSpPr>
        <p:spPr bwMode="auto">
          <a:xfrm flipH="1">
            <a:off x="7894638" y="3094038"/>
            <a:ext cx="450850" cy="0"/>
          </a:xfrm>
          <a:prstGeom prst="line">
            <a:avLst/>
          </a:prstGeom>
          <a:noFill/>
          <a:ln w="9525">
            <a:solidFill>
              <a:srgbClr val="FFCC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203" name="Rectangle 12" descr="Zone of Ethidium Bromide leaching:  Ethidium Bromide migrates in opposite direction of DNA, leaching from gel front." title="Zone of Ethidium Bromide leaching"/>
          <p:cNvSpPr>
            <a:spLocks noChangeArrowheads="1"/>
          </p:cNvSpPr>
          <p:nvPr/>
        </p:nvSpPr>
        <p:spPr bwMode="auto">
          <a:xfrm>
            <a:off x="166688" y="825501"/>
            <a:ext cx="841375" cy="5484812"/>
          </a:xfrm>
          <a:prstGeom prst="rect">
            <a:avLst/>
          </a:prstGeom>
          <a:noFill/>
          <a:ln w="19050">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8204" name="Text Box 13"/>
          <p:cNvSpPr txBox="1">
            <a:spLocks noChangeArrowheads="1"/>
          </p:cNvSpPr>
          <p:nvPr/>
        </p:nvSpPr>
        <p:spPr bwMode="auto">
          <a:xfrm>
            <a:off x="114300" y="5678488"/>
            <a:ext cx="938213"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00">
                <a:solidFill>
                  <a:srgbClr val="FFCC00"/>
                </a:solidFill>
              </a:rPr>
              <a:t>EtBr</a:t>
            </a:r>
          </a:p>
          <a:p>
            <a:pPr eaLnBrk="1" hangingPunct="1"/>
            <a:r>
              <a:rPr lang="en-US" altLang="en-US" sz="1600">
                <a:solidFill>
                  <a:srgbClr val="FFCC00"/>
                </a:solidFill>
              </a:rPr>
              <a:t>leaching</a:t>
            </a:r>
          </a:p>
        </p:txBody>
      </p:sp>
      <p:sp>
        <p:nvSpPr>
          <p:cNvPr id="8205" name="Text Box 14"/>
          <p:cNvSpPr txBox="1">
            <a:spLocks noChangeArrowheads="1"/>
          </p:cNvSpPr>
          <p:nvPr/>
        </p:nvSpPr>
        <p:spPr bwMode="auto">
          <a:xfrm rot="16200000">
            <a:off x="491331" y="4410870"/>
            <a:ext cx="657225" cy="284162"/>
          </a:xfrm>
          <a:prstGeom prst="rect">
            <a:avLst/>
          </a:prstGeom>
          <a:noFill/>
          <a:ln w="9525">
            <a:solidFill>
              <a:srgbClr val="D60093"/>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solidFill>
                  <a:srgbClr val="FFCC00"/>
                </a:solidFill>
              </a:rPr>
              <a:t>100 bp</a:t>
            </a:r>
          </a:p>
        </p:txBody>
      </p:sp>
      <p:sp>
        <p:nvSpPr>
          <p:cNvPr id="8206" name="Line 15" title="Position of 100-bp band in Modecular Marker"/>
          <p:cNvSpPr>
            <a:spLocks noChangeShapeType="1"/>
          </p:cNvSpPr>
          <p:nvPr/>
        </p:nvSpPr>
        <p:spPr bwMode="auto">
          <a:xfrm flipH="1">
            <a:off x="962025" y="4040188"/>
            <a:ext cx="122238" cy="180975"/>
          </a:xfrm>
          <a:prstGeom prst="line">
            <a:avLst/>
          </a:prstGeom>
          <a:noFill/>
          <a:ln w="9525">
            <a:solidFill>
              <a:srgbClr val="D60093"/>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8207" name="Text Box 16"/>
          <p:cNvSpPr txBox="1">
            <a:spLocks noChangeArrowheads="1"/>
          </p:cNvSpPr>
          <p:nvPr/>
        </p:nvSpPr>
        <p:spPr bwMode="auto">
          <a:xfrm rot="16200000">
            <a:off x="940594" y="3078957"/>
            <a:ext cx="657225" cy="284163"/>
          </a:xfrm>
          <a:prstGeom prst="rect">
            <a:avLst/>
          </a:prstGeom>
          <a:noFill/>
          <a:ln w="9525">
            <a:solidFill>
              <a:srgbClr val="D60093"/>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solidFill>
                  <a:srgbClr val="FFCC00"/>
                </a:solidFill>
              </a:rPr>
              <a:t>200 bp</a:t>
            </a:r>
          </a:p>
        </p:txBody>
      </p:sp>
      <p:sp>
        <p:nvSpPr>
          <p:cNvPr id="8208" name="Line 17" title="Position of 200-bp band in Molecular Marker"/>
          <p:cNvSpPr>
            <a:spLocks noChangeShapeType="1"/>
          </p:cNvSpPr>
          <p:nvPr/>
        </p:nvSpPr>
        <p:spPr bwMode="auto">
          <a:xfrm flipH="1">
            <a:off x="1282700" y="3557588"/>
            <a:ext cx="122238" cy="206375"/>
          </a:xfrm>
          <a:prstGeom prst="line">
            <a:avLst/>
          </a:prstGeom>
          <a:noFill/>
          <a:ln w="9525">
            <a:solidFill>
              <a:srgbClr val="D60093"/>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 name="Title 1"/>
          <p:cNvSpPr>
            <a:spLocks noGrp="1"/>
          </p:cNvSpPr>
          <p:nvPr>
            <p:ph type="title"/>
          </p:nvPr>
        </p:nvSpPr>
        <p:spPr>
          <a:xfrm>
            <a:off x="114300" y="93664"/>
            <a:ext cx="8915400" cy="731837"/>
          </a:xfrm>
        </p:spPr>
        <p:txBody>
          <a:bodyPr/>
          <a:lstStyle/>
          <a:p>
            <a:r>
              <a:rPr lang="en-US" sz="3600" dirty="0">
                <a:solidFill>
                  <a:srgbClr val="FFFF00"/>
                </a:solidFill>
              </a:rPr>
              <a:t>Sodium-borate (used 1X): 15 min @ 500 V</a:t>
            </a:r>
          </a:p>
        </p:txBody>
      </p:sp>
    </p:spTree>
  </p:cSld>
  <p:clrMapOvr>
    <a:masterClrMapping/>
  </p:clrMapOvr>
  <p:transition advTm="15408"/>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9218" name="Text Box 4"/>
          <p:cNvSpPr txBox="1">
            <a:spLocks noChangeArrowheads="1"/>
          </p:cNvSpPr>
          <p:nvPr/>
        </p:nvSpPr>
        <p:spPr bwMode="auto">
          <a:xfrm>
            <a:off x="788989" y="1211263"/>
            <a:ext cx="7477188" cy="4431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333375" eaLnBrk="0" hangingPunct="0">
              <a:defRPr>
                <a:solidFill>
                  <a:schemeClr val="tx1"/>
                </a:solidFill>
                <a:latin typeface="Arial" panose="020B0604020202020204" pitchFamily="34" charset="0"/>
              </a:defRPr>
            </a:lvl1pPr>
            <a:lvl2pPr marL="742950" indent="-285750" defTabSz="333375" eaLnBrk="0" hangingPunct="0">
              <a:defRPr>
                <a:solidFill>
                  <a:schemeClr val="tx1"/>
                </a:solidFill>
                <a:latin typeface="Arial" panose="020B0604020202020204" pitchFamily="34" charset="0"/>
              </a:defRPr>
            </a:lvl2pPr>
            <a:lvl3pPr marL="1143000" indent="-228600" defTabSz="333375" eaLnBrk="0" hangingPunct="0">
              <a:defRPr>
                <a:solidFill>
                  <a:schemeClr val="tx1"/>
                </a:solidFill>
                <a:latin typeface="Arial" panose="020B0604020202020204" pitchFamily="34" charset="0"/>
              </a:defRPr>
            </a:lvl3pPr>
            <a:lvl4pPr marL="1600200" indent="-228600" defTabSz="333375" eaLnBrk="0" hangingPunct="0">
              <a:defRPr>
                <a:solidFill>
                  <a:schemeClr val="tx1"/>
                </a:solidFill>
                <a:latin typeface="Arial" panose="020B0604020202020204" pitchFamily="34" charset="0"/>
              </a:defRPr>
            </a:lvl4pPr>
            <a:lvl5pPr marL="2057400" indent="-228600" defTabSz="333375" eaLnBrk="0" hangingPunct="0">
              <a:defRPr>
                <a:solidFill>
                  <a:schemeClr val="tx1"/>
                </a:solidFill>
                <a:latin typeface="Arial" panose="020B0604020202020204" pitchFamily="34" charset="0"/>
              </a:defRPr>
            </a:lvl5pPr>
            <a:lvl6pPr marL="2514600" indent="-228600" defTabSz="333375" eaLnBrk="0" fontAlgn="base" hangingPunct="0">
              <a:spcBef>
                <a:spcPct val="0"/>
              </a:spcBef>
              <a:spcAft>
                <a:spcPct val="0"/>
              </a:spcAft>
              <a:defRPr>
                <a:solidFill>
                  <a:schemeClr val="tx1"/>
                </a:solidFill>
                <a:latin typeface="Arial" panose="020B0604020202020204" pitchFamily="34" charset="0"/>
              </a:defRPr>
            </a:lvl6pPr>
            <a:lvl7pPr marL="2971800" indent="-228600" defTabSz="333375" eaLnBrk="0" fontAlgn="base" hangingPunct="0">
              <a:spcBef>
                <a:spcPct val="0"/>
              </a:spcBef>
              <a:spcAft>
                <a:spcPct val="0"/>
              </a:spcAft>
              <a:defRPr>
                <a:solidFill>
                  <a:schemeClr val="tx1"/>
                </a:solidFill>
                <a:latin typeface="Arial" panose="020B0604020202020204" pitchFamily="34" charset="0"/>
              </a:defRPr>
            </a:lvl7pPr>
            <a:lvl8pPr marL="3429000" indent="-228600" defTabSz="333375" eaLnBrk="0" fontAlgn="base" hangingPunct="0">
              <a:spcBef>
                <a:spcPct val="0"/>
              </a:spcBef>
              <a:spcAft>
                <a:spcPct val="0"/>
              </a:spcAft>
              <a:defRPr>
                <a:solidFill>
                  <a:schemeClr val="tx1"/>
                </a:solidFill>
                <a:latin typeface="Arial" panose="020B0604020202020204" pitchFamily="34" charset="0"/>
              </a:defRPr>
            </a:lvl8pPr>
            <a:lvl9pPr marL="3886200" indent="-228600" defTabSz="333375"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3200" b="1" dirty="0">
              <a:solidFill>
                <a:srgbClr val="FFCC00"/>
              </a:solidFill>
              <a:latin typeface="Comic Sans MS" panose="030F0702030302020204" pitchFamily="66" charset="0"/>
            </a:endParaRPr>
          </a:p>
          <a:p>
            <a:pPr eaLnBrk="1" hangingPunct="1"/>
            <a:r>
              <a:rPr lang="en-US" altLang="en-US" sz="2000" b="1" dirty="0">
                <a:solidFill>
                  <a:srgbClr val="FFCC00"/>
                </a:solidFill>
                <a:latin typeface="Comic Sans MS" panose="030F0702030302020204" pitchFamily="66" charset="0"/>
              </a:rPr>
              <a:t>1) Ethidium bromide migrates in the opposite direction of the DNA; thus, the “front” of the gel can become devoid of ethidium bromide... causing DNA bands to ‘vanish’.</a:t>
            </a:r>
          </a:p>
          <a:p>
            <a:pPr eaLnBrk="1" hangingPunct="1"/>
            <a:endParaRPr lang="en-US" altLang="en-US" sz="2000" b="1" dirty="0">
              <a:solidFill>
                <a:srgbClr val="FFCC00"/>
              </a:solidFill>
              <a:latin typeface="Comic Sans MS" panose="030F0702030302020204" pitchFamily="66" charset="0"/>
            </a:endParaRPr>
          </a:p>
          <a:p>
            <a:pPr eaLnBrk="1" hangingPunct="1"/>
            <a:r>
              <a:rPr lang="en-US" altLang="en-US" sz="2000" b="1" dirty="0">
                <a:solidFill>
                  <a:srgbClr val="FFCC00"/>
                </a:solidFill>
                <a:latin typeface="Comic Sans MS" panose="030F0702030302020204" pitchFamily="66" charset="0"/>
              </a:rPr>
              <a:t>2) Primarily affects leading row of DNA samples</a:t>
            </a:r>
          </a:p>
          <a:p>
            <a:pPr eaLnBrk="1" hangingPunct="1"/>
            <a:endParaRPr lang="en-US" altLang="en-US" sz="2000" b="1" dirty="0">
              <a:solidFill>
                <a:srgbClr val="FFCC00"/>
              </a:solidFill>
              <a:latin typeface="Comic Sans MS" panose="030F0702030302020204" pitchFamily="66" charset="0"/>
            </a:endParaRPr>
          </a:p>
          <a:p>
            <a:pPr eaLnBrk="1" hangingPunct="1">
              <a:lnSpc>
                <a:spcPct val="130000"/>
              </a:lnSpc>
            </a:pPr>
            <a:r>
              <a:rPr lang="en-US" altLang="en-US" sz="2000" b="1" dirty="0">
                <a:solidFill>
                  <a:srgbClr val="FFCC00"/>
                </a:solidFill>
                <a:latin typeface="Comic Sans MS" panose="030F0702030302020204" pitchFamily="66" charset="0"/>
              </a:rPr>
              <a:t>3) To Reduce effect when taking photos of leached gels:</a:t>
            </a:r>
          </a:p>
          <a:p>
            <a:pPr eaLnBrk="1" hangingPunct="1">
              <a:lnSpc>
                <a:spcPct val="130000"/>
              </a:lnSpc>
            </a:pPr>
            <a:r>
              <a:rPr lang="en-US" altLang="en-US" sz="2000" b="1" dirty="0">
                <a:solidFill>
                  <a:srgbClr val="FFCC00"/>
                </a:solidFill>
                <a:latin typeface="Comic Sans MS" panose="030F0702030302020204" pitchFamily="66" charset="0"/>
              </a:rPr>
              <a:t>	a) move gel section away from edge of UV illuminator</a:t>
            </a:r>
          </a:p>
          <a:p>
            <a:pPr eaLnBrk="1" hangingPunct="1">
              <a:lnSpc>
                <a:spcPct val="130000"/>
              </a:lnSpc>
            </a:pPr>
            <a:r>
              <a:rPr lang="en-US" altLang="en-US" sz="2000" b="1" dirty="0">
                <a:solidFill>
                  <a:srgbClr val="FFCC00"/>
                </a:solidFill>
                <a:latin typeface="Comic Sans MS" panose="030F0702030302020204" pitchFamily="66" charset="0"/>
              </a:rPr>
              <a:t>	b) crop photo, click on “transform”, and </a:t>
            </a:r>
          </a:p>
          <a:p>
            <a:pPr eaLnBrk="1" hangingPunct="1">
              <a:lnSpc>
                <a:spcPct val="130000"/>
              </a:lnSpc>
            </a:pPr>
            <a:r>
              <a:rPr lang="en-US" altLang="en-US" sz="2000" b="1" dirty="0">
                <a:solidFill>
                  <a:srgbClr val="FFCC00"/>
                </a:solidFill>
                <a:latin typeface="Comic Sans MS" panose="030F0702030302020204" pitchFamily="66" charset="0"/>
              </a:rPr>
              <a:t>		 adjust “gamma” slide</a:t>
            </a:r>
          </a:p>
          <a:p>
            <a:pPr eaLnBrk="1" hangingPunct="1">
              <a:lnSpc>
                <a:spcPct val="130000"/>
              </a:lnSpc>
            </a:pPr>
            <a:endParaRPr lang="en-US" altLang="en-US" sz="2000" b="1" dirty="0">
              <a:solidFill>
                <a:srgbClr val="FFCC00"/>
              </a:solidFill>
              <a:latin typeface="Comic Sans MS" panose="030F0702030302020204" pitchFamily="66" charset="0"/>
            </a:endParaRPr>
          </a:p>
        </p:txBody>
      </p:sp>
      <p:sp>
        <p:nvSpPr>
          <p:cNvPr id="2" name="Title 1"/>
          <p:cNvSpPr>
            <a:spLocks noGrp="1"/>
          </p:cNvSpPr>
          <p:nvPr>
            <p:ph type="title"/>
          </p:nvPr>
        </p:nvSpPr>
        <p:spPr/>
        <p:txBody>
          <a:bodyPr/>
          <a:lstStyle/>
          <a:p>
            <a:r>
              <a:rPr lang="en-US" sz="4000" dirty="0">
                <a:solidFill>
                  <a:srgbClr val="FFFF00"/>
                </a:solidFill>
              </a:rPr>
              <a:t>Ethidium Bromide leaching</a:t>
            </a:r>
          </a:p>
        </p:txBody>
      </p:sp>
    </p:spTree>
  </p:cSld>
  <p:clrMapOvr>
    <a:masterClrMapping/>
  </p:clrMapOvr>
  <p:transition advTm="5056"/>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3" descr="TBE1-2X new 2% gel 45 min 200V 10-28-04 v3"/>
          <p:cNvPicPr>
            <a:picLocks noChangeAspect="1" noChangeArrowheads="1"/>
          </p:cNvPicPr>
          <p:nvPr/>
        </p:nvPicPr>
        <p:blipFill>
          <a:blip r:embed="rId2">
            <a:extLst>
              <a:ext uri="{28A0092B-C50C-407E-A947-70E740481C1C}">
                <a14:useLocalDpi xmlns:a14="http://schemas.microsoft.com/office/drawing/2010/main" val="0"/>
              </a:ext>
            </a:extLst>
          </a:blip>
          <a:srcRect t="32710" b="34380"/>
          <a:stretch>
            <a:fillRect/>
          </a:stretch>
        </p:blipFill>
        <p:spPr bwMode="auto">
          <a:xfrm>
            <a:off x="0" y="0"/>
            <a:ext cx="9144000" cy="129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Text Box 4"/>
          <p:cNvSpPr txBox="1">
            <a:spLocks noChangeArrowheads="1"/>
          </p:cNvSpPr>
          <p:nvPr/>
        </p:nvSpPr>
        <p:spPr bwMode="auto">
          <a:xfrm>
            <a:off x="0" y="314325"/>
            <a:ext cx="9080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solidFill>
                  <a:srgbClr val="FF0000"/>
                </a:solidFill>
              </a:rPr>
              <a:t>45 min</a:t>
            </a:r>
          </a:p>
          <a:p>
            <a:pPr eaLnBrk="1" hangingPunct="1"/>
            <a:r>
              <a:rPr lang="en-US" altLang="en-US" b="1">
                <a:solidFill>
                  <a:srgbClr val="FF0000"/>
                </a:solidFill>
              </a:rPr>
              <a:t>200V</a:t>
            </a:r>
          </a:p>
        </p:txBody>
      </p:sp>
      <p:pic>
        <p:nvPicPr>
          <p:cNvPr id="10244" name="Picture 5" descr="TBE1-2X new 2% gel 15 min 600V 10-28-04 v3"/>
          <p:cNvPicPr>
            <a:picLocks noChangeAspect="1" noChangeArrowheads="1"/>
          </p:cNvPicPr>
          <p:nvPr/>
        </p:nvPicPr>
        <p:blipFill>
          <a:blip r:embed="rId3">
            <a:extLst>
              <a:ext uri="{28A0092B-C50C-407E-A947-70E740481C1C}">
                <a14:useLocalDpi xmlns:a14="http://schemas.microsoft.com/office/drawing/2010/main" val="0"/>
              </a:ext>
            </a:extLst>
          </a:blip>
          <a:srcRect t="44012" b="24471"/>
          <a:stretch>
            <a:fillRect/>
          </a:stretch>
        </p:blipFill>
        <p:spPr bwMode="auto">
          <a:xfrm>
            <a:off x="0" y="1320800"/>
            <a:ext cx="9144000" cy="115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Text Box 6"/>
          <p:cNvSpPr txBox="1">
            <a:spLocks noChangeArrowheads="1"/>
          </p:cNvSpPr>
          <p:nvPr/>
        </p:nvSpPr>
        <p:spPr bwMode="auto">
          <a:xfrm>
            <a:off x="0" y="1497013"/>
            <a:ext cx="9080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solidFill>
                  <a:srgbClr val="FF0000"/>
                </a:solidFill>
              </a:rPr>
              <a:t>15 min</a:t>
            </a:r>
          </a:p>
          <a:p>
            <a:pPr eaLnBrk="1" hangingPunct="1"/>
            <a:r>
              <a:rPr lang="en-US" altLang="en-US" b="1">
                <a:solidFill>
                  <a:srgbClr val="FF0000"/>
                </a:solidFill>
              </a:rPr>
              <a:t>600V</a:t>
            </a:r>
          </a:p>
        </p:txBody>
      </p:sp>
      <p:sp>
        <p:nvSpPr>
          <p:cNvPr id="10246" name="Line 7" title="DNA migrates from top to bottom in gel"/>
          <p:cNvSpPr>
            <a:spLocks noChangeShapeType="1"/>
          </p:cNvSpPr>
          <p:nvPr/>
        </p:nvSpPr>
        <p:spPr bwMode="auto">
          <a:xfrm>
            <a:off x="8986838" y="254000"/>
            <a:ext cx="0" cy="1308100"/>
          </a:xfrm>
          <a:prstGeom prst="line">
            <a:avLst/>
          </a:prstGeom>
          <a:noFill/>
          <a:ln w="57150">
            <a:solidFill>
              <a:srgbClr val="FFCC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10247" name="Picture 8" descr="Sodium-borate 2% gel 15 min 600V 10-29-04 new v3"/>
          <p:cNvPicPr>
            <a:picLocks noChangeAspect="1" noChangeArrowheads="1"/>
          </p:cNvPicPr>
          <p:nvPr/>
        </p:nvPicPr>
        <p:blipFill>
          <a:blip r:embed="rId4">
            <a:extLst>
              <a:ext uri="{28A0092B-C50C-407E-A947-70E740481C1C}">
                <a14:useLocalDpi xmlns:a14="http://schemas.microsoft.com/office/drawing/2010/main" val="0"/>
              </a:ext>
            </a:extLst>
          </a:blip>
          <a:srcRect t="38383" b="20786"/>
          <a:stretch>
            <a:fillRect/>
          </a:stretch>
        </p:blipFill>
        <p:spPr bwMode="auto">
          <a:xfrm>
            <a:off x="0" y="2525713"/>
            <a:ext cx="9144000" cy="148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8" name="Text Box 9"/>
          <p:cNvSpPr txBox="1">
            <a:spLocks noChangeArrowheads="1"/>
          </p:cNvSpPr>
          <p:nvPr/>
        </p:nvSpPr>
        <p:spPr bwMode="auto">
          <a:xfrm>
            <a:off x="0" y="2897188"/>
            <a:ext cx="9080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solidFill>
                  <a:srgbClr val="FFCC00"/>
                </a:solidFill>
              </a:rPr>
              <a:t>15 min</a:t>
            </a:r>
          </a:p>
          <a:p>
            <a:pPr eaLnBrk="1" hangingPunct="1"/>
            <a:r>
              <a:rPr lang="en-US" altLang="en-US" b="1">
                <a:solidFill>
                  <a:srgbClr val="FFCC00"/>
                </a:solidFill>
              </a:rPr>
              <a:t>600V</a:t>
            </a:r>
          </a:p>
        </p:txBody>
      </p:sp>
      <p:pic>
        <p:nvPicPr>
          <p:cNvPr id="10249" name="Picture 10" descr="Sodium-borate 2% gel used 1X 10 min 600V 10-29-04 v3"/>
          <p:cNvPicPr>
            <a:picLocks noChangeAspect="1" noChangeArrowheads="1"/>
          </p:cNvPicPr>
          <p:nvPr/>
        </p:nvPicPr>
        <p:blipFill>
          <a:blip r:embed="rId5">
            <a:extLst>
              <a:ext uri="{28A0092B-C50C-407E-A947-70E740481C1C}">
                <a14:useLocalDpi xmlns:a14="http://schemas.microsoft.com/office/drawing/2010/main" val="0"/>
              </a:ext>
            </a:extLst>
          </a:blip>
          <a:srcRect t="24045" b="41141"/>
          <a:stretch>
            <a:fillRect/>
          </a:stretch>
        </p:blipFill>
        <p:spPr bwMode="auto">
          <a:xfrm>
            <a:off x="0" y="4041775"/>
            <a:ext cx="9144000" cy="124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0" name="Text Box 11"/>
          <p:cNvSpPr txBox="1">
            <a:spLocks noChangeArrowheads="1"/>
          </p:cNvSpPr>
          <p:nvPr/>
        </p:nvSpPr>
        <p:spPr bwMode="auto">
          <a:xfrm>
            <a:off x="0" y="4308475"/>
            <a:ext cx="9080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solidFill>
                  <a:srgbClr val="FFCC00"/>
                </a:solidFill>
              </a:rPr>
              <a:t>10 min</a:t>
            </a:r>
          </a:p>
          <a:p>
            <a:pPr eaLnBrk="1" hangingPunct="1"/>
            <a:r>
              <a:rPr lang="en-US" altLang="en-US" b="1">
                <a:solidFill>
                  <a:srgbClr val="FFCC00"/>
                </a:solidFill>
              </a:rPr>
              <a:t>600V</a:t>
            </a:r>
          </a:p>
        </p:txBody>
      </p:sp>
      <p:pic>
        <p:nvPicPr>
          <p:cNvPr id="10251" name="Picture 13" descr="Sodium-borate 2% gel used 1X 15 min 500V 10-29-04 v3"/>
          <p:cNvPicPr>
            <a:picLocks noChangeAspect="1" noChangeArrowheads="1"/>
          </p:cNvPicPr>
          <p:nvPr/>
        </p:nvPicPr>
        <p:blipFill>
          <a:blip r:embed="rId6">
            <a:extLst>
              <a:ext uri="{28A0092B-C50C-407E-A947-70E740481C1C}">
                <a14:useLocalDpi xmlns:a14="http://schemas.microsoft.com/office/drawing/2010/main" val="0"/>
              </a:ext>
            </a:extLst>
          </a:blip>
          <a:srcRect t="26157" b="32227"/>
          <a:stretch>
            <a:fillRect/>
          </a:stretch>
        </p:blipFill>
        <p:spPr bwMode="auto">
          <a:xfrm>
            <a:off x="0" y="5300663"/>
            <a:ext cx="9144000" cy="151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2" name="Text Box 14"/>
          <p:cNvSpPr txBox="1">
            <a:spLocks noChangeArrowheads="1"/>
          </p:cNvSpPr>
          <p:nvPr/>
        </p:nvSpPr>
        <p:spPr bwMode="auto">
          <a:xfrm>
            <a:off x="0" y="5730875"/>
            <a:ext cx="9080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solidFill>
                  <a:srgbClr val="FFCC00"/>
                </a:solidFill>
              </a:rPr>
              <a:t>15 min</a:t>
            </a:r>
          </a:p>
          <a:p>
            <a:pPr eaLnBrk="1" hangingPunct="1"/>
            <a:r>
              <a:rPr lang="en-US" altLang="en-US" b="1">
                <a:solidFill>
                  <a:srgbClr val="FFCC00"/>
                </a:solidFill>
              </a:rPr>
              <a:t>500V</a:t>
            </a:r>
          </a:p>
        </p:txBody>
      </p:sp>
      <p:sp>
        <p:nvSpPr>
          <p:cNvPr id="10253" name="Line 15" title="Line separates 2 TBE gels (above) from 3 Sodium Borate gels (below)"/>
          <p:cNvSpPr>
            <a:spLocks noChangeShapeType="1"/>
          </p:cNvSpPr>
          <p:nvPr/>
        </p:nvSpPr>
        <p:spPr bwMode="auto">
          <a:xfrm flipV="1">
            <a:off x="0" y="2503488"/>
            <a:ext cx="9144000" cy="1587"/>
          </a:xfrm>
          <a:prstGeom prst="line">
            <a:avLst/>
          </a:prstGeom>
          <a:noFill/>
          <a:ln w="7620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4" name="Text Box 16"/>
          <p:cNvSpPr txBox="1">
            <a:spLocks noChangeArrowheads="1"/>
          </p:cNvSpPr>
          <p:nvPr/>
        </p:nvSpPr>
        <p:spPr bwMode="auto">
          <a:xfrm>
            <a:off x="1638300" y="2109788"/>
            <a:ext cx="641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solidFill>
                  <a:srgbClr val="FF0000"/>
                </a:solidFill>
              </a:rPr>
              <a:t>TBE</a:t>
            </a:r>
          </a:p>
        </p:txBody>
      </p:sp>
      <p:sp>
        <p:nvSpPr>
          <p:cNvPr id="10255" name="Text Box 17"/>
          <p:cNvSpPr txBox="1">
            <a:spLocks noChangeArrowheads="1"/>
          </p:cNvSpPr>
          <p:nvPr/>
        </p:nvSpPr>
        <p:spPr bwMode="auto">
          <a:xfrm>
            <a:off x="1638300" y="2519363"/>
            <a:ext cx="501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solidFill>
                  <a:srgbClr val="FFCC00"/>
                </a:solidFill>
              </a:rPr>
              <a:t>SB</a:t>
            </a:r>
          </a:p>
        </p:txBody>
      </p:sp>
      <p:sp>
        <p:nvSpPr>
          <p:cNvPr id="10256" name="Text Box 18"/>
          <p:cNvSpPr txBox="1">
            <a:spLocks noChangeArrowheads="1"/>
          </p:cNvSpPr>
          <p:nvPr/>
        </p:nvSpPr>
        <p:spPr bwMode="auto">
          <a:xfrm>
            <a:off x="4795838" y="766763"/>
            <a:ext cx="676275" cy="284162"/>
          </a:xfrm>
          <a:prstGeom prst="rect">
            <a:avLst/>
          </a:prstGeom>
          <a:noFill/>
          <a:ln w="9525">
            <a:solidFill>
              <a:srgbClr val="D60093"/>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b="1">
                <a:solidFill>
                  <a:srgbClr val="FFCC00"/>
                </a:solidFill>
              </a:rPr>
              <a:t>200 bp</a:t>
            </a:r>
          </a:p>
        </p:txBody>
      </p:sp>
      <p:sp>
        <p:nvSpPr>
          <p:cNvPr id="10257" name="Line 19" title="Position of 200-bp band in Molecular Marker"/>
          <p:cNvSpPr>
            <a:spLocks noChangeShapeType="1"/>
          </p:cNvSpPr>
          <p:nvPr/>
        </p:nvSpPr>
        <p:spPr bwMode="auto">
          <a:xfrm rot="5400000" flipH="1">
            <a:off x="5511007" y="997744"/>
            <a:ext cx="90487" cy="193675"/>
          </a:xfrm>
          <a:prstGeom prst="line">
            <a:avLst/>
          </a:prstGeom>
          <a:noFill/>
          <a:ln w="9525">
            <a:solidFill>
              <a:srgbClr val="D60093"/>
            </a:solidFill>
            <a:round/>
            <a:headEnd type="triangle" w="med" len="med"/>
            <a:tailEnd/>
          </a:ln>
          <a:extLst>
            <a:ext uri="{909E8E84-426E-40DD-AFC4-6F175D3DCCD1}">
              <a14:hiddenFill xmlns:a14="http://schemas.microsoft.com/office/drawing/2010/main">
                <a:noFill/>
              </a14:hiddenFill>
            </a:ext>
          </a:extLst>
        </p:spPr>
        <p:txBody>
          <a:bodyPr/>
          <a:lstStyle/>
          <a:p>
            <a:endParaRPr lang="en-US" dirty="0"/>
          </a:p>
        </p:txBody>
      </p:sp>
      <p:sp>
        <p:nvSpPr>
          <p:cNvPr id="10258" name="Text Box 20"/>
          <p:cNvSpPr txBox="1">
            <a:spLocks noChangeArrowheads="1"/>
          </p:cNvSpPr>
          <p:nvPr/>
        </p:nvSpPr>
        <p:spPr bwMode="auto">
          <a:xfrm>
            <a:off x="7110413" y="1993900"/>
            <a:ext cx="676275" cy="284163"/>
          </a:xfrm>
          <a:prstGeom prst="rect">
            <a:avLst/>
          </a:prstGeom>
          <a:noFill/>
          <a:ln w="9525">
            <a:solidFill>
              <a:srgbClr val="D60093"/>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b="1">
                <a:solidFill>
                  <a:srgbClr val="FFCC00"/>
                </a:solidFill>
              </a:rPr>
              <a:t>200 bp</a:t>
            </a:r>
          </a:p>
        </p:txBody>
      </p:sp>
      <p:sp>
        <p:nvSpPr>
          <p:cNvPr id="10259" name="Line 21" title="Position of 200-bp band in Molecular Marker"/>
          <p:cNvSpPr>
            <a:spLocks noChangeShapeType="1"/>
          </p:cNvSpPr>
          <p:nvPr/>
        </p:nvSpPr>
        <p:spPr bwMode="auto">
          <a:xfrm rot="5400000" flipH="1">
            <a:off x="7825582" y="2224881"/>
            <a:ext cx="90488" cy="193675"/>
          </a:xfrm>
          <a:prstGeom prst="line">
            <a:avLst/>
          </a:prstGeom>
          <a:noFill/>
          <a:ln w="9525">
            <a:solidFill>
              <a:srgbClr val="D60093"/>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10260" name="Text Box 22"/>
          <p:cNvSpPr txBox="1">
            <a:spLocks noChangeArrowheads="1"/>
          </p:cNvSpPr>
          <p:nvPr/>
        </p:nvSpPr>
        <p:spPr bwMode="auto">
          <a:xfrm>
            <a:off x="4932363" y="3490913"/>
            <a:ext cx="676275" cy="284162"/>
          </a:xfrm>
          <a:prstGeom prst="rect">
            <a:avLst/>
          </a:prstGeom>
          <a:noFill/>
          <a:ln w="9525">
            <a:solidFill>
              <a:srgbClr val="D60093"/>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b="1">
                <a:solidFill>
                  <a:srgbClr val="FFCC00"/>
                </a:solidFill>
              </a:rPr>
              <a:t>200 bp</a:t>
            </a:r>
          </a:p>
        </p:txBody>
      </p:sp>
      <p:sp>
        <p:nvSpPr>
          <p:cNvPr id="10261" name="Line 23" title="Position of 200-bp band in Molecular Marker"/>
          <p:cNvSpPr>
            <a:spLocks noChangeShapeType="1"/>
          </p:cNvSpPr>
          <p:nvPr/>
        </p:nvSpPr>
        <p:spPr bwMode="auto">
          <a:xfrm rot="5400000" flipH="1">
            <a:off x="5647532" y="3721894"/>
            <a:ext cx="90487" cy="193675"/>
          </a:xfrm>
          <a:prstGeom prst="line">
            <a:avLst/>
          </a:prstGeom>
          <a:noFill/>
          <a:ln w="9525">
            <a:solidFill>
              <a:srgbClr val="D60093"/>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10262" name="Text Box 24"/>
          <p:cNvSpPr txBox="1">
            <a:spLocks noChangeArrowheads="1"/>
          </p:cNvSpPr>
          <p:nvPr/>
        </p:nvSpPr>
        <p:spPr bwMode="auto">
          <a:xfrm>
            <a:off x="6530975" y="3154363"/>
            <a:ext cx="676275" cy="284162"/>
          </a:xfrm>
          <a:prstGeom prst="rect">
            <a:avLst/>
          </a:prstGeom>
          <a:noFill/>
          <a:ln w="9525">
            <a:solidFill>
              <a:srgbClr val="D60093"/>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b="1">
                <a:solidFill>
                  <a:srgbClr val="FFCC00"/>
                </a:solidFill>
              </a:rPr>
              <a:t>300 bp</a:t>
            </a:r>
          </a:p>
        </p:txBody>
      </p:sp>
      <p:sp>
        <p:nvSpPr>
          <p:cNvPr id="10263" name="Line 25" title="Position of 300-bp band in Molecular Marker"/>
          <p:cNvSpPr>
            <a:spLocks noChangeShapeType="1"/>
          </p:cNvSpPr>
          <p:nvPr/>
        </p:nvSpPr>
        <p:spPr bwMode="auto">
          <a:xfrm rot="-5400000">
            <a:off x="6373019" y="3385344"/>
            <a:ext cx="90487" cy="193675"/>
          </a:xfrm>
          <a:prstGeom prst="line">
            <a:avLst/>
          </a:prstGeom>
          <a:noFill/>
          <a:ln w="9525">
            <a:solidFill>
              <a:srgbClr val="D60093"/>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10264" name="Text Box 26"/>
          <p:cNvSpPr txBox="1">
            <a:spLocks noChangeArrowheads="1"/>
          </p:cNvSpPr>
          <p:nvPr/>
        </p:nvSpPr>
        <p:spPr bwMode="auto">
          <a:xfrm>
            <a:off x="4759325" y="4722813"/>
            <a:ext cx="676275" cy="284162"/>
          </a:xfrm>
          <a:prstGeom prst="rect">
            <a:avLst/>
          </a:prstGeom>
          <a:noFill/>
          <a:ln w="9525">
            <a:solidFill>
              <a:srgbClr val="D60093"/>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b="1">
                <a:solidFill>
                  <a:srgbClr val="FFCC00"/>
                </a:solidFill>
              </a:rPr>
              <a:t>100 bp</a:t>
            </a:r>
          </a:p>
        </p:txBody>
      </p:sp>
      <p:sp>
        <p:nvSpPr>
          <p:cNvPr id="10265" name="Line 27" title="Position of 100-bp band in Molecular Marker"/>
          <p:cNvSpPr>
            <a:spLocks noChangeShapeType="1"/>
          </p:cNvSpPr>
          <p:nvPr/>
        </p:nvSpPr>
        <p:spPr bwMode="auto">
          <a:xfrm rot="5400000" flipH="1">
            <a:off x="5474494" y="4953794"/>
            <a:ext cx="90487" cy="193675"/>
          </a:xfrm>
          <a:prstGeom prst="line">
            <a:avLst/>
          </a:prstGeom>
          <a:noFill/>
          <a:ln w="9525">
            <a:solidFill>
              <a:srgbClr val="D60093"/>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10266" name="Text Box 28"/>
          <p:cNvSpPr txBox="1">
            <a:spLocks noChangeArrowheads="1"/>
          </p:cNvSpPr>
          <p:nvPr/>
        </p:nvSpPr>
        <p:spPr bwMode="auto">
          <a:xfrm>
            <a:off x="4846638" y="6273800"/>
            <a:ext cx="676275" cy="284163"/>
          </a:xfrm>
          <a:prstGeom prst="rect">
            <a:avLst/>
          </a:prstGeom>
          <a:noFill/>
          <a:ln w="9525">
            <a:solidFill>
              <a:srgbClr val="D60093"/>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b="1">
                <a:solidFill>
                  <a:srgbClr val="FFCC00"/>
                </a:solidFill>
              </a:rPr>
              <a:t>100 bp</a:t>
            </a:r>
          </a:p>
        </p:txBody>
      </p:sp>
      <p:sp>
        <p:nvSpPr>
          <p:cNvPr id="10267" name="Line 29" title="Position of 100-bp band in Molecular Marker"/>
          <p:cNvSpPr>
            <a:spLocks noChangeShapeType="1"/>
          </p:cNvSpPr>
          <p:nvPr/>
        </p:nvSpPr>
        <p:spPr bwMode="auto">
          <a:xfrm rot="5400000" flipH="1">
            <a:off x="5561807" y="6504781"/>
            <a:ext cx="90488" cy="193675"/>
          </a:xfrm>
          <a:prstGeom prst="line">
            <a:avLst/>
          </a:prstGeom>
          <a:noFill/>
          <a:ln w="9525">
            <a:solidFill>
              <a:srgbClr val="D60093"/>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10268" name="TextBox 29"/>
          <p:cNvSpPr txBox="1">
            <a:spLocks noChangeArrowheads="1"/>
          </p:cNvSpPr>
          <p:nvPr/>
        </p:nvSpPr>
        <p:spPr bwMode="auto">
          <a:xfrm>
            <a:off x="1758950" y="3148013"/>
            <a:ext cx="36972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dirty="0">
                <a:solidFill>
                  <a:schemeClr val="bg1"/>
                </a:solidFill>
              </a:rPr>
              <a:t>Bands are weak due to ‘leading edge’ effect.</a:t>
            </a:r>
          </a:p>
        </p:txBody>
      </p:sp>
      <p:sp>
        <p:nvSpPr>
          <p:cNvPr id="10269" name="TextBox 30"/>
          <p:cNvSpPr txBox="1">
            <a:spLocks noChangeArrowheads="1"/>
          </p:cNvSpPr>
          <p:nvPr/>
        </p:nvSpPr>
        <p:spPr bwMode="auto">
          <a:xfrm>
            <a:off x="1252538" y="4921250"/>
            <a:ext cx="36052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a:solidFill>
                  <a:schemeClr val="bg1"/>
                </a:solidFill>
              </a:rPr>
              <a:t>Bands are stronger; less time for migration.</a:t>
            </a:r>
          </a:p>
        </p:txBody>
      </p:sp>
      <p:sp>
        <p:nvSpPr>
          <p:cNvPr id="10270" name="TextBox 31"/>
          <p:cNvSpPr txBox="1">
            <a:spLocks noChangeArrowheads="1"/>
          </p:cNvSpPr>
          <p:nvPr/>
        </p:nvSpPr>
        <p:spPr bwMode="auto">
          <a:xfrm>
            <a:off x="1254125" y="5964238"/>
            <a:ext cx="41021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a:solidFill>
                  <a:schemeClr val="bg1"/>
                </a:solidFill>
              </a:rPr>
              <a:t>Bands are stronger; more time, but lower voltage.</a:t>
            </a:r>
          </a:p>
        </p:txBody>
      </p:sp>
      <p:sp>
        <p:nvSpPr>
          <p:cNvPr id="2" name="Title 1"/>
          <p:cNvSpPr>
            <a:spLocks noGrp="1"/>
          </p:cNvSpPr>
          <p:nvPr>
            <p:ph type="title"/>
          </p:nvPr>
        </p:nvSpPr>
        <p:spPr>
          <a:xfrm>
            <a:off x="1124712" y="734218"/>
            <a:ext cx="3410711" cy="455613"/>
          </a:xfrm>
        </p:spPr>
        <p:txBody>
          <a:bodyPr/>
          <a:lstStyle/>
          <a:p>
            <a:r>
              <a:rPr lang="en-US" sz="2000" b="1" dirty="0">
                <a:solidFill>
                  <a:srgbClr val="FFFF00"/>
                </a:solidFill>
              </a:rPr>
              <a:t>Comparison of TBE &amp; SB (time &amp; voltage)</a:t>
            </a:r>
          </a:p>
        </p:txBody>
      </p:sp>
    </p:spTree>
  </p:cSld>
  <p:clrMapOvr>
    <a:masterClrMapping/>
  </p:clrMapOvr>
  <p:transition advTm="0"/>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2546</TotalTime>
  <Words>2195</Words>
  <Application>Microsoft Office PowerPoint</Application>
  <PresentationFormat>On-screen Show (4:3)</PresentationFormat>
  <Paragraphs>305</Paragraphs>
  <Slides>28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Comic Sans MS</vt:lpstr>
      <vt:lpstr>Wingdings</vt:lpstr>
      <vt:lpstr>Default Design</vt:lpstr>
      <vt:lpstr>Sodium-borate (SB) vs. Tris-Borate-EDTA (TBE) for gel electrophoresis of DNA</vt:lpstr>
      <vt:lpstr>Presentation overview:  30 slides</vt:lpstr>
      <vt:lpstr>TBE (new gel): 45 min @ 200 V (standard run conditions)</vt:lpstr>
      <vt:lpstr>TBE (new gel):  15 min @ 600 V</vt:lpstr>
      <vt:lpstr>Sodium-borate:  15 min @ 600 V</vt:lpstr>
      <vt:lpstr>Sodium-borate (used 1X): 10 min @ 600 V (“used” = re-melted gel, no extra EtBr added)</vt:lpstr>
      <vt:lpstr>Sodium-borate (used 1X): 15 min @ 500 V</vt:lpstr>
      <vt:lpstr>Ethidium Bromide leaching</vt:lpstr>
      <vt:lpstr>Comparison of TBE &amp; SB (time &amp; voltage)</vt:lpstr>
      <vt:lpstr>Overloading potential of TBE vs. SB gels</vt:lpstr>
      <vt:lpstr>TBE vs. SB:  Middle 2 rows of gels</vt:lpstr>
      <vt:lpstr>Remelting of SB gels:  full gel</vt:lpstr>
      <vt:lpstr>Closer look at Remelting SB gels:  1st half gel</vt:lpstr>
      <vt:lpstr>Closer Look at Remelting SB gels:   Leading edge of gel</vt:lpstr>
      <vt:lpstr>High Voltage &amp; SB Gels</vt:lpstr>
      <vt:lpstr>Excessive  Voltage  &amp; SB Gels</vt:lpstr>
      <vt:lpstr>Excessive voltage &amp; EtBr leaching in SB gels</vt:lpstr>
      <vt:lpstr>Recap</vt:lpstr>
      <vt:lpstr>Gels for TBE vs. SB under each buffer’s “Best” run conditions</vt:lpstr>
      <vt:lpstr>Full 25-cm SB gel:  4 rows; 26 wells/row</vt:lpstr>
      <vt:lpstr>High-throughput with SB gels 10 combs in 25-cm gel (vs. 4)</vt:lpstr>
      <vt:lpstr>Close-up view of High Throughput with SB gels</vt:lpstr>
      <vt:lpstr>Sodium-borate (SB) Limitations</vt:lpstr>
      <vt:lpstr>Cloning from SB gels?</vt:lpstr>
      <vt:lpstr>Advantages of SB running media</vt:lpstr>
      <vt:lpstr>Recommendations by Brody &amp; Kern</vt:lpstr>
      <vt:lpstr>Sources for SB media</vt:lpstr>
      <vt:lpstr>Finis</vt:lpstr>
    </vt:vector>
  </TitlesOfParts>
  <Company>LSU / Biological Sciences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Herke</dc:creator>
  <cp:lastModifiedBy>Scott W Herke</cp:lastModifiedBy>
  <cp:revision>117</cp:revision>
  <dcterms:created xsi:type="dcterms:W3CDTF">2004-11-01T15:50:15Z</dcterms:created>
  <dcterms:modified xsi:type="dcterms:W3CDTF">2023-03-20T20:29:51Z</dcterms:modified>
</cp:coreProperties>
</file>