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8" autoAdjust="0"/>
    <p:restoredTop sz="86451" autoAdjust="0"/>
  </p:normalViewPr>
  <p:slideViewPr>
    <p:cSldViewPr snapToGrid="0">
      <p:cViewPr varScale="1">
        <p:scale>
          <a:sx n="90" d="100"/>
          <a:sy n="90" d="100"/>
        </p:scale>
        <p:origin x="106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wnloads\LSU-GF-future-viability(public-version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cuments\Genomics%20Facility\GF%20Website\GF-Web-Local\Genomics\survey\LSU-GF-future-viability(public-version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cuments\Genomics%20Facility\GF%20Website\GF-Web-Local\Genomics\survey\LSU-GF-future-viability(public-version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wnloads\LSU-GF-future-viability(public-version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wnloads\LSU-GF-future-viability(public-version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wnloads\LSU-GF-future-viability(public-version)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rke\Downloads\LSU-GF-future-viability(public-version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2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Summary_Survey!$A$18:$A$22</c:f>
              <c:strCache>
                <c:ptCount val="5"/>
                <c:pt idx="0">
                  <c:v>Faculty</c:v>
                </c:pt>
                <c:pt idx="1">
                  <c:v>Staff</c:v>
                </c:pt>
                <c:pt idx="2">
                  <c:v>Post-doc</c:v>
                </c:pt>
                <c:pt idx="3">
                  <c:v>Graduate student</c:v>
                </c:pt>
                <c:pt idx="4">
                  <c:v>Undergraduate</c:v>
                </c:pt>
              </c:strCache>
            </c:strRef>
          </c:cat>
          <c:val>
            <c:numRef>
              <c:f>Summary_Survey!$E$18:$E$22</c:f>
              <c:numCache>
                <c:formatCode>0%</c:formatCode>
                <c:ptCount val="5"/>
                <c:pt idx="0">
                  <c:v>0.4375</c:v>
                </c:pt>
                <c:pt idx="1">
                  <c:v>6.25E-2</c:v>
                </c:pt>
                <c:pt idx="2">
                  <c:v>0.13750000000000001</c:v>
                </c:pt>
                <c:pt idx="3">
                  <c:v>0.35</c:v>
                </c:pt>
                <c:pt idx="4">
                  <c:v>1.2500000000000001E-2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8-4FD9-8DDB-C67D953D5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9998863"/>
        <c:axId val="1040003439"/>
      </c:barChart>
      <c:catAx>
        <c:axId val="103999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003439"/>
        <c:crosses val="autoZero"/>
        <c:auto val="1"/>
        <c:lblAlgn val="ctr"/>
        <c:lblOffset val="100"/>
        <c:noMultiLvlLbl val="0"/>
      </c:catAx>
      <c:valAx>
        <c:axId val="104000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99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Summary_Survey!$A$178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  <a:effectLst/>
          </c:spPr>
          <c:invertIfNegative val="0"/>
          <c:cat>
            <c:strRef>
              <c:f>Summary_Survey!$B$177:$I$177</c:f>
              <c:strCache>
                <c:ptCount val="8"/>
                <c:pt idx="0">
                  <c:v>ABI 3500xl</c:v>
                </c:pt>
                <c:pt idx="1">
                  <c:v>ABI QuantStudio6Pro (qPCR)</c:v>
                </c:pt>
                <c:pt idx="2">
                  <c:v>QuantStudio digital qPCR</c:v>
                </c:pt>
                <c:pt idx="3">
                  <c:v>Azure Cielo6 (qPCR)</c:v>
                </c:pt>
                <c:pt idx="4">
                  <c:v>KingFisher Flex</c:v>
                </c:pt>
                <c:pt idx="5">
                  <c:v>Azure Biomolecular Imager</c:v>
                </c:pt>
                <c:pt idx="6">
                  <c:v>BioTek Microplate Reader</c:v>
                </c:pt>
                <c:pt idx="7">
                  <c:v>PacBio Sequel IIe</c:v>
                </c:pt>
              </c:strCache>
            </c:strRef>
          </c:cat>
          <c:val>
            <c:numRef>
              <c:f>Summary_Survey!$B$178:$I$178</c:f>
              <c:numCache>
                <c:formatCode>0%</c:formatCode>
                <c:ptCount val="8"/>
                <c:pt idx="0">
                  <c:v>0.36065573770491804</c:v>
                </c:pt>
                <c:pt idx="1">
                  <c:v>0.30645161290322581</c:v>
                </c:pt>
                <c:pt idx="2">
                  <c:v>0.27450980392156865</c:v>
                </c:pt>
                <c:pt idx="3">
                  <c:v>0.21276595744680851</c:v>
                </c:pt>
                <c:pt idx="4">
                  <c:v>0.22727272727272727</c:v>
                </c:pt>
                <c:pt idx="5">
                  <c:v>0.22916666666666666</c:v>
                </c:pt>
                <c:pt idx="6">
                  <c:v>0.22</c:v>
                </c:pt>
                <c:pt idx="7">
                  <c:v>0.25490196078431371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C-4477-B459-32E3EB1484FB}"/>
            </c:ext>
          </c:extLst>
        </c:ser>
        <c:ser>
          <c:idx val="1"/>
          <c:order val="1"/>
          <c:tx>
            <c:strRef>
              <c:f>Summary_Survey!$A$179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Summary_Survey!$B$177:$I$177</c:f>
              <c:strCache>
                <c:ptCount val="8"/>
                <c:pt idx="0">
                  <c:v>ABI 3500xl</c:v>
                </c:pt>
                <c:pt idx="1">
                  <c:v>ABI QuantStudio6Pro (qPCR)</c:v>
                </c:pt>
                <c:pt idx="2">
                  <c:v>QuantStudio digital qPCR</c:v>
                </c:pt>
                <c:pt idx="3">
                  <c:v>Azure Cielo6 (qPCR)</c:v>
                </c:pt>
                <c:pt idx="4">
                  <c:v>KingFisher Flex</c:v>
                </c:pt>
                <c:pt idx="5">
                  <c:v>Azure Biomolecular Imager</c:v>
                </c:pt>
                <c:pt idx="6">
                  <c:v>BioTek Microplate Reader</c:v>
                </c:pt>
                <c:pt idx="7">
                  <c:v>PacBio Sequel IIe</c:v>
                </c:pt>
              </c:strCache>
            </c:strRef>
          </c:cat>
          <c:val>
            <c:numRef>
              <c:f>Summary_Survey!$B$179:$I$179</c:f>
              <c:numCache>
                <c:formatCode>0%</c:formatCode>
                <c:ptCount val="8"/>
                <c:pt idx="0">
                  <c:v>0.45901639344262296</c:v>
                </c:pt>
                <c:pt idx="1">
                  <c:v>0.38709677419354838</c:v>
                </c:pt>
                <c:pt idx="2">
                  <c:v>0.45098039215686275</c:v>
                </c:pt>
                <c:pt idx="3">
                  <c:v>0.46808510638297873</c:v>
                </c:pt>
                <c:pt idx="4">
                  <c:v>0.43181818181818182</c:v>
                </c:pt>
                <c:pt idx="5">
                  <c:v>0.3125</c:v>
                </c:pt>
                <c:pt idx="6">
                  <c:v>0.32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7C-4477-B459-32E3EB1484FB}"/>
            </c:ext>
          </c:extLst>
        </c:ser>
        <c:ser>
          <c:idx val="2"/>
          <c:order val="2"/>
          <c:tx>
            <c:strRef>
              <c:f>Summary_Survey!$A$180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Summary_Survey!$B$177:$I$177</c:f>
              <c:strCache>
                <c:ptCount val="8"/>
                <c:pt idx="0">
                  <c:v>ABI 3500xl</c:v>
                </c:pt>
                <c:pt idx="1">
                  <c:v>ABI QuantStudio6Pro (qPCR)</c:v>
                </c:pt>
                <c:pt idx="2">
                  <c:v>QuantStudio digital qPCR</c:v>
                </c:pt>
                <c:pt idx="3">
                  <c:v>Azure Cielo6 (qPCR)</c:v>
                </c:pt>
                <c:pt idx="4">
                  <c:v>KingFisher Flex</c:v>
                </c:pt>
                <c:pt idx="5">
                  <c:v>Azure Biomolecular Imager</c:v>
                </c:pt>
                <c:pt idx="6">
                  <c:v>BioTek Microplate Reader</c:v>
                </c:pt>
                <c:pt idx="7">
                  <c:v>PacBio Sequel IIe</c:v>
                </c:pt>
              </c:strCache>
            </c:strRef>
          </c:cat>
          <c:val>
            <c:numRef>
              <c:f>Summary_Survey!$B$180:$I$180</c:f>
              <c:numCache>
                <c:formatCode>0%</c:formatCode>
                <c:ptCount val="8"/>
                <c:pt idx="0">
                  <c:v>9.8360655737704916E-2</c:v>
                </c:pt>
                <c:pt idx="1">
                  <c:v>0.22580645161290322</c:v>
                </c:pt>
                <c:pt idx="2">
                  <c:v>0.19607843137254902</c:v>
                </c:pt>
                <c:pt idx="3">
                  <c:v>0.19148936170212766</c:v>
                </c:pt>
                <c:pt idx="4">
                  <c:v>0.20454545454545456</c:v>
                </c:pt>
                <c:pt idx="5">
                  <c:v>0.33333333333333331</c:v>
                </c:pt>
                <c:pt idx="6">
                  <c:v>0.36</c:v>
                </c:pt>
                <c:pt idx="7">
                  <c:v>0.31372549019607843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7C-4477-B459-32E3EB1484FB}"/>
            </c:ext>
          </c:extLst>
        </c:ser>
        <c:ser>
          <c:idx val="3"/>
          <c:order val="3"/>
          <c:tx>
            <c:strRef>
              <c:f>Summary_Survey!$A$181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Summary_Survey!$B$177:$I$177</c:f>
              <c:strCache>
                <c:ptCount val="8"/>
                <c:pt idx="0">
                  <c:v>ABI 3500xl</c:v>
                </c:pt>
                <c:pt idx="1">
                  <c:v>ABI QuantStudio6Pro (qPCR)</c:v>
                </c:pt>
                <c:pt idx="2">
                  <c:v>QuantStudio digital qPCR</c:v>
                </c:pt>
                <c:pt idx="3">
                  <c:v>Azure Cielo6 (qPCR)</c:v>
                </c:pt>
                <c:pt idx="4">
                  <c:v>KingFisher Flex</c:v>
                </c:pt>
                <c:pt idx="5">
                  <c:v>Azure Biomolecular Imager</c:v>
                </c:pt>
                <c:pt idx="6">
                  <c:v>BioTek Microplate Reader</c:v>
                </c:pt>
                <c:pt idx="7">
                  <c:v>PacBio Sequel IIe</c:v>
                </c:pt>
              </c:strCache>
            </c:strRef>
          </c:cat>
          <c:val>
            <c:numRef>
              <c:f>Summary_Survey!$B$181:$I$181</c:f>
              <c:numCache>
                <c:formatCode>0%</c:formatCode>
                <c:ptCount val="8"/>
                <c:pt idx="0">
                  <c:v>8.1967213114754092E-2</c:v>
                </c:pt>
                <c:pt idx="1">
                  <c:v>8.0645161290322578E-2</c:v>
                </c:pt>
                <c:pt idx="2">
                  <c:v>7.8431372549019607E-2</c:v>
                </c:pt>
                <c:pt idx="3">
                  <c:v>0.1276595744680851</c:v>
                </c:pt>
                <c:pt idx="4">
                  <c:v>0.13636363636363635</c:v>
                </c:pt>
                <c:pt idx="5">
                  <c:v>0.125</c:v>
                </c:pt>
                <c:pt idx="6">
                  <c:v>0.1</c:v>
                </c:pt>
                <c:pt idx="7">
                  <c:v>9.8039215686274508E-2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7C-4477-B459-32E3EB148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179487"/>
        <c:axId val="1044181567"/>
      </c:barChart>
      <c:catAx>
        <c:axId val="104417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15000"/>
                <a:lumOff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81567"/>
        <c:crosses val="autoZero"/>
        <c:auto val="1"/>
        <c:lblAlgn val="ctr"/>
        <c:lblOffset val="100"/>
        <c:noMultiLvlLbl val="0"/>
      </c:catAx>
      <c:valAx>
        <c:axId val="104418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7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>
          <a:lumMod val="15000"/>
          <a:lumOff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661821118514E-2"/>
          <c:y val="0.19791780821917809"/>
          <c:w val="0.91152954438387512"/>
          <c:h val="0.45752101535253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Summary_Survey!$B$177</c:f>
              <c:strCache>
                <c:ptCount val="1"/>
                <c:pt idx="0">
                  <c:v>ABI 3500xl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Summary_Survey!$B$178:$B$181</c:f>
              <c:numCache>
                <c:formatCode>0%</c:formatCode>
                <c:ptCount val="4"/>
                <c:pt idx="0">
                  <c:v>0.36065573770491804</c:v>
                </c:pt>
                <c:pt idx="1">
                  <c:v>0.45901639344262296</c:v>
                </c:pt>
                <c:pt idx="2">
                  <c:v>9.8360655737704916E-2</c:v>
                </c:pt>
                <c:pt idx="3">
                  <c:v>8.1967213114754092E-2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F4-4E16-927F-01D73B536870}"/>
            </c:ext>
          </c:extLst>
        </c:ser>
        <c:ser>
          <c:idx val="1"/>
          <c:order val="1"/>
          <c:tx>
            <c:strRef>
              <c:f>Summary_Survey!$C$177</c:f>
              <c:strCache>
                <c:ptCount val="1"/>
                <c:pt idx="0">
                  <c:v>ABI QuantStudio6Pro (qPCR)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Summary_Survey!$C$178:$C$181</c:f>
              <c:numCache>
                <c:formatCode>0%</c:formatCode>
                <c:ptCount val="4"/>
                <c:pt idx="0">
                  <c:v>0.30645161290322581</c:v>
                </c:pt>
                <c:pt idx="1">
                  <c:v>0.38709677419354838</c:v>
                </c:pt>
                <c:pt idx="2">
                  <c:v>0.22580645161290322</c:v>
                </c:pt>
                <c:pt idx="3">
                  <c:v>8.0645161290322578E-2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F4-4E16-927F-01D73B536870}"/>
            </c:ext>
          </c:extLst>
        </c:ser>
        <c:ser>
          <c:idx val="2"/>
          <c:order val="2"/>
          <c:tx>
            <c:strRef>
              <c:f>Summary_Survey!$D$177</c:f>
              <c:strCache>
                <c:ptCount val="1"/>
                <c:pt idx="0">
                  <c:v>QuantStudio digital qPCR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Summary_Survey!$D$178:$D$181</c:f>
              <c:numCache>
                <c:formatCode>0%</c:formatCode>
                <c:ptCount val="4"/>
                <c:pt idx="0">
                  <c:v>0.27450980392156865</c:v>
                </c:pt>
                <c:pt idx="1">
                  <c:v>0.45098039215686275</c:v>
                </c:pt>
                <c:pt idx="2">
                  <c:v>0.19607843137254902</c:v>
                </c:pt>
                <c:pt idx="3">
                  <c:v>7.8431372549019607E-2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F4-4E16-927F-01D73B536870}"/>
            </c:ext>
          </c:extLst>
        </c:ser>
        <c:ser>
          <c:idx val="3"/>
          <c:order val="3"/>
          <c:tx>
            <c:strRef>
              <c:f>Summary_Survey!$E$177</c:f>
              <c:strCache>
                <c:ptCount val="1"/>
                <c:pt idx="0">
                  <c:v>Azure Cielo6 (qPCR)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Summary_Survey!$E$178:$E$181</c:f>
              <c:numCache>
                <c:formatCode>0%</c:formatCode>
                <c:ptCount val="4"/>
                <c:pt idx="0">
                  <c:v>0.21276595744680851</c:v>
                </c:pt>
                <c:pt idx="1">
                  <c:v>0.46808510638297873</c:v>
                </c:pt>
                <c:pt idx="2">
                  <c:v>0.19148936170212766</c:v>
                </c:pt>
                <c:pt idx="3">
                  <c:v>0.1276595744680851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F4-4E16-927F-01D73B536870}"/>
            </c:ext>
          </c:extLst>
        </c:ser>
        <c:ser>
          <c:idx val="4"/>
          <c:order val="4"/>
          <c:tx>
            <c:strRef>
              <c:f>Summary_Survey!$F$177</c:f>
              <c:strCache>
                <c:ptCount val="1"/>
                <c:pt idx="0">
                  <c:v>KingFisher Flex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Summary_Survey!$F$178:$F$181</c:f>
              <c:numCache>
                <c:formatCode>0%</c:formatCode>
                <c:ptCount val="4"/>
                <c:pt idx="0">
                  <c:v>0.22727272727272727</c:v>
                </c:pt>
                <c:pt idx="1">
                  <c:v>0.43181818181818182</c:v>
                </c:pt>
                <c:pt idx="2">
                  <c:v>0.20454545454545456</c:v>
                </c:pt>
                <c:pt idx="3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F4-4E16-927F-01D73B536870}"/>
            </c:ext>
          </c:extLst>
        </c:ser>
        <c:ser>
          <c:idx val="5"/>
          <c:order val="5"/>
          <c:tx>
            <c:strRef>
              <c:f>Summary_Survey!$G$177</c:f>
              <c:strCache>
                <c:ptCount val="1"/>
                <c:pt idx="0">
                  <c:v>Azure Biomolecular Imager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Summary_Survey!$G$178:$G$181</c:f>
              <c:numCache>
                <c:formatCode>0%</c:formatCode>
                <c:ptCount val="4"/>
                <c:pt idx="0">
                  <c:v>0.22916666666666666</c:v>
                </c:pt>
                <c:pt idx="1">
                  <c:v>0.3125</c:v>
                </c:pt>
                <c:pt idx="2">
                  <c:v>0.33333333333333331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F4-4E16-927F-01D73B536870}"/>
            </c:ext>
          </c:extLst>
        </c:ser>
        <c:ser>
          <c:idx val="6"/>
          <c:order val="6"/>
          <c:tx>
            <c:strRef>
              <c:f>Summary_Survey!$H$177</c:f>
              <c:strCache>
                <c:ptCount val="1"/>
                <c:pt idx="0">
                  <c:v>BioTek Microplate Reader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Summary_Survey!$H$178:$H$181</c:f>
              <c:numCache>
                <c:formatCode>0%</c:formatCode>
                <c:ptCount val="4"/>
                <c:pt idx="0">
                  <c:v>0.22</c:v>
                </c:pt>
                <c:pt idx="1">
                  <c:v>0.32</c:v>
                </c:pt>
                <c:pt idx="2">
                  <c:v>0.36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F4-4E16-927F-01D73B536870}"/>
            </c:ext>
          </c:extLst>
        </c:ser>
        <c:ser>
          <c:idx val="7"/>
          <c:order val="7"/>
          <c:tx>
            <c:strRef>
              <c:f>Summary_Survey!$I$177</c:f>
              <c:strCache>
                <c:ptCount val="1"/>
                <c:pt idx="0">
                  <c:v>PacBio Sequel IIe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Summary_Survey!$A$178:$A$181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Summary_Survey!$I$178:$I$181</c:f>
              <c:numCache>
                <c:formatCode>0%</c:formatCode>
                <c:ptCount val="4"/>
                <c:pt idx="0">
                  <c:v>0.25490196078431371</c:v>
                </c:pt>
                <c:pt idx="1">
                  <c:v>0.33333333333333331</c:v>
                </c:pt>
                <c:pt idx="2">
                  <c:v>0.31372549019607843</c:v>
                </c:pt>
                <c:pt idx="3">
                  <c:v>9.8039215686274508E-2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F4-4E16-927F-01D73B536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179487"/>
        <c:axId val="1044181567"/>
      </c:barChart>
      <c:catAx>
        <c:axId val="104417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81567"/>
        <c:crosses val="autoZero"/>
        <c:auto val="1"/>
        <c:lblAlgn val="ctr"/>
        <c:lblOffset val="100"/>
        <c:noMultiLvlLbl val="0"/>
      </c:catAx>
      <c:valAx>
        <c:axId val="104418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7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115592749947385E-2"/>
          <c:y val="0.77862408181383025"/>
          <c:w val="0.86349539291332666"/>
          <c:h val="0.16087016689422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>
          <a:lumMod val="15000"/>
          <a:lumOff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Summary_Survey!$A$26:$A$31</c:f>
              <c:strCache>
                <c:ptCount val="6"/>
                <c:pt idx="0">
                  <c:v>College of Science (Biological Sciences)</c:v>
                </c:pt>
                <c:pt idx="1">
                  <c:v>College of Science (Museum of Natural Science)</c:v>
                </c:pt>
                <c:pt idx="2">
                  <c:v>College of Science (Chemistry)</c:v>
                </c:pt>
                <c:pt idx="3">
                  <c:v>College of Agriculture</c:v>
                </c:pt>
                <c:pt idx="4">
                  <c:v>College of Engineering</c:v>
                </c:pt>
                <c:pt idx="5">
                  <c:v>College of Coast &amp; Environment</c:v>
                </c:pt>
              </c:strCache>
            </c:strRef>
          </c:cat>
          <c:val>
            <c:numRef>
              <c:f>Summary_Survey!$E$26:$E$31</c:f>
              <c:numCache>
                <c:formatCode>0%</c:formatCode>
                <c:ptCount val="6"/>
                <c:pt idx="0">
                  <c:v>0.5625</c:v>
                </c:pt>
                <c:pt idx="1">
                  <c:v>6.25E-2</c:v>
                </c:pt>
                <c:pt idx="2">
                  <c:v>6.25E-2</c:v>
                </c:pt>
                <c:pt idx="3">
                  <c:v>0.25</c:v>
                </c:pt>
                <c:pt idx="4">
                  <c:v>0.05</c:v>
                </c:pt>
                <c:pt idx="5">
                  <c:v>1.2500000000000001E-2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C-4772-A330-5ABB41782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694927"/>
        <c:axId val="152695343"/>
      </c:barChart>
      <c:catAx>
        <c:axId val="152694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95343"/>
        <c:crosses val="autoZero"/>
        <c:auto val="1"/>
        <c:lblAlgn val="ctr"/>
        <c:lblOffset val="100"/>
        <c:noMultiLvlLbl val="0"/>
      </c:catAx>
      <c:valAx>
        <c:axId val="152695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94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Summary_Survey!$A$62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Summary_Survey!$B$61:$C$61</c:f>
              <c:strCache>
                <c:ptCount val="2"/>
                <c:pt idx="0">
                  <c:v>Federal Grants</c:v>
                </c:pt>
                <c:pt idx="1">
                  <c:v>non_Federal Grants</c:v>
                </c:pt>
              </c:strCache>
            </c:strRef>
          </c:cat>
          <c:val>
            <c:numRef>
              <c:f>Summary_Survey!$B$62:$C$62</c:f>
              <c:numCache>
                <c:formatCode>0%</c:formatCode>
                <c:ptCount val="2"/>
                <c:pt idx="0">
                  <c:v>0.2558139534883721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3-442B-A106-75FF19D0261E}"/>
            </c:ext>
          </c:extLst>
        </c:ser>
        <c:ser>
          <c:idx val="1"/>
          <c:order val="1"/>
          <c:tx>
            <c:strRef>
              <c:f>Summary_Survey!$A$63</c:f>
              <c:strCache>
                <c:ptCount val="1"/>
                <c:pt idx="0">
                  <c:v>Frequently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Summary_Survey!$B$61:$C$61</c:f>
              <c:strCache>
                <c:ptCount val="2"/>
                <c:pt idx="0">
                  <c:v>Federal Grants</c:v>
                </c:pt>
                <c:pt idx="1">
                  <c:v>non_Federal Grants</c:v>
                </c:pt>
              </c:strCache>
            </c:strRef>
          </c:cat>
          <c:val>
            <c:numRef>
              <c:f>Summary_Survey!$B$63:$C$63</c:f>
              <c:numCache>
                <c:formatCode>0%</c:formatCode>
                <c:ptCount val="2"/>
                <c:pt idx="0">
                  <c:v>0.34883720930232559</c:v>
                </c:pt>
                <c:pt idx="1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3-442B-A106-75FF19D0261E}"/>
            </c:ext>
          </c:extLst>
        </c:ser>
        <c:ser>
          <c:idx val="2"/>
          <c:order val="2"/>
          <c:tx>
            <c:strRef>
              <c:f>Summary_Survey!$A$64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Summary_Survey!$B$61:$C$61</c:f>
              <c:strCache>
                <c:ptCount val="2"/>
                <c:pt idx="0">
                  <c:v>Federal Grants</c:v>
                </c:pt>
                <c:pt idx="1">
                  <c:v>non_Federal Grants</c:v>
                </c:pt>
              </c:strCache>
            </c:strRef>
          </c:cat>
          <c:val>
            <c:numRef>
              <c:f>Summary_Survey!$B$64:$C$64</c:f>
              <c:numCache>
                <c:formatCode>0%</c:formatCode>
                <c:ptCount val="2"/>
                <c:pt idx="0">
                  <c:v>0.2558139534883721</c:v>
                </c:pt>
                <c:pt idx="1">
                  <c:v>0.42499999999999999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E3-442B-A106-75FF19D0261E}"/>
            </c:ext>
          </c:extLst>
        </c:ser>
        <c:ser>
          <c:idx val="3"/>
          <c:order val="3"/>
          <c:tx>
            <c:strRef>
              <c:f>Summary_Survey!$A$65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Summary_Survey!$B$61:$C$61</c:f>
              <c:strCache>
                <c:ptCount val="2"/>
                <c:pt idx="0">
                  <c:v>Federal Grants</c:v>
                </c:pt>
                <c:pt idx="1">
                  <c:v>non_Federal Grants</c:v>
                </c:pt>
              </c:strCache>
            </c:strRef>
          </c:cat>
          <c:val>
            <c:numRef>
              <c:f>Summary_Survey!$B$65:$C$65</c:f>
              <c:numCache>
                <c:formatCode>0%</c:formatCode>
                <c:ptCount val="2"/>
                <c:pt idx="0">
                  <c:v>0.13953488372093023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E3-442B-A106-75FF19D02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6247535"/>
        <c:axId val="1036247951"/>
      </c:barChart>
      <c:catAx>
        <c:axId val="103624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247951"/>
        <c:crosses val="autoZero"/>
        <c:auto val="1"/>
        <c:lblAlgn val="ctr"/>
        <c:lblOffset val="100"/>
        <c:noMultiLvlLbl val="0"/>
      </c:catAx>
      <c:valAx>
        <c:axId val="1036247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247535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Summary_Survey!$A$78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Summary_Survey!$B$77:$E$77</c:f>
              <c:strCache>
                <c:ptCount val="4"/>
                <c:pt idx="0">
                  <c:v>Federal</c:v>
                </c:pt>
                <c:pt idx="1">
                  <c:v>nonFederal</c:v>
                </c:pt>
                <c:pt idx="2">
                  <c:v>Internal</c:v>
                </c:pt>
                <c:pt idx="3">
                  <c:v>External</c:v>
                </c:pt>
              </c:strCache>
            </c:strRef>
          </c:cat>
          <c:val>
            <c:numRef>
              <c:f>Summary_Survey!$B$78:$E$78</c:f>
              <c:numCache>
                <c:formatCode>0%</c:formatCode>
                <c:ptCount val="4"/>
                <c:pt idx="0">
                  <c:v>0.20754716981132076</c:v>
                </c:pt>
                <c:pt idx="1">
                  <c:v>0.11363636363636363</c:v>
                </c:pt>
                <c:pt idx="2">
                  <c:v>9.2592592592592587E-2</c:v>
                </c:pt>
                <c:pt idx="3">
                  <c:v>0.11320754716981132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03-4F19-95B7-7BAAD7A7549D}"/>
            </c:ext>
          </c:extLst>
        </c:ser>
        <c:ser>
          <c:idx val="1"/>
          <c:order val="1"/>
          <c:tx>
            <c:strRef>
              <c:f>Summary_Survey!$A$79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Summary_Survey!$B$77:$E$77</c:f>
              <c:strCache>
                <c:ptCount val="4"/>
                <c:pt idx="0">
                  <c:v>Federal</c:v>
                </c:pt>
                <c:pt idx="1">
                  <c:v>nonFederal</c:v>
                </c:pt>
                <c:pt idx="2">
                  <c:v>Internal</c:v>
                </c:pt>
                <c:pt idx="3">
                  <c:v>External</c:v>
                </c:pt>
              </c:strCache>
            </c:strRef>
          </c:cat>
          <c:val>
            <c:numRef>
              <c:f>Summary_Survey!$B$79:$E$79</c:f>
              <c:numCache>
                <c:formatCode>0%</c:formatCode>
                <c:ptCount val="4"/>
                <c:pt idx="0">
                  <c:v>0.43396226415094341</c:v>
                </c:pt>
                <c:pt idx="1">
                  <c:v>0.54545454545454541</c:v>
                </c:pt>
                <c:pt idx="2">
                  <c:v>0.5</c:v>
                </c:pt>
                <c:pt idx="3">
                  <c:v>0.54716981132075471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03-4F19-95B7-7BAAD7A7549D}"/>
            </c:ext>
          </c:extLst>
        </c:ser>
        <c:ser>
          <c:idx val="2"/>
          <c:order val="2"/>
          <c:tx>
            <c:strRef>
              <c:f>Summary_Survey!$A$80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Summary_Survey!$B$77:$E$77</c:f>
              <c:strCache>
                <c:ptCount val="4"/>
                <c:pt idx="0">
                  <c:v>Federal</c:v>
                </c:pt>
                <c:pt idx="1">
                  <c:v>nonFederal</c:v>
                </c:pt>
                <c:pt idx="2">
                  <c:v>Internal</c:v>
                </c:pt>
                <c:pt idx="3">
                  <c:v>External</c:v>
                </c:pt>
              </c:strCache>
            </c:strRef>
          </c:cat>
          <c:val>
            <c:numRef>
              <c:f>Summary_Survey!$B$80:$E$80</c:f>
              <c:numCache>
                <c:formatCode>0%</c:formatCode>
                <c:ptCount val="4"/>
                <c:pt idx="0">
                  <c:v>0.22641509433962265</c:v>
                </c:pt>
                <c:pt idx="1">
                  <c:v>0.20454545454545456</c:v>
                </c:pt>
                <c:pt idx="2">
                  <c:v>0.16666666666666666</c:v>
                </c:pt>
                <c:pt idx="3">
                  <c:v>0.11320754716981132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03-4F19-95B7-7BAAD7A7549D}"/>
            </c:ext>
          </c:extLst>
        </c:ser>
        <c:ser>
          <c:idx val="3"/>
          <c:order val="3"/>
          <c:tx>
            <c:strRef>
              <c:f>Summary_Survey!$A$81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Summary_Survey!$B$77:$E$77</c:f>
              <c:strCache>
                <c:ptCount val="4"/>
                <c:pt idx="0">
                  <c:v>Federal</c:v>
                </c:pt>
                <c:pt idx="1">
                  <c:v>nonFederal</c:v>
                </c:pt>
                <c:pt idx="2">
                  <c:v>Internal</c:v>
                </c:pt>
                <c:pt idx="3">
                  <c:v>External</c:v>
                </c:pt>
              </c:strCache>
            </c:strRef>
          </c:cat>
          <c:val>
            <c:numRef>
              <c:f>Summary_Survey!$B$81:$E$81</c:f>
              <c:numCache>
                <c:formatCode>0%</c:formatCode>
                <c:ptCount val="4"/>
                <c:pt idx="0">
                  <c:v>0.13207547169811321</c:v>
                </c:pt>
                <c:pt idx="1">
                  <c:v>0.13636363636363635</c:v>
                </c:pt>
                <c:pt idx="2">
                  <c:v>0.24074074074074073</c:v>
                </c:pt>
                <c:pt idx="3">
                  <c:v>0.22641509433962265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03-4F19-95B7-7BAAD7A75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513775"/>
        <c:axId val="516514191"/>
      </c:barChart>
      <c:catAx>
        <c:axId val="516513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514191"/>
        <c:crosses val="autoZero"/>
        <c:auto val="1"/>
        <c:lblAlgn val="ctr"/>
        <c:lblOffset val="100"/>
        <c:noMultiLvlLbl val="0"/>
      </c:catAx>
      <c:valAx>
        <c:axId val="51651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513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Summary_Survey!$A$94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Summary_Survey!$B$93:$F$93</c:f>
              <c:strCache>
                <c:ptCount val="5"/>
                <c:pt idx="0">
                  <c:v>Tenure-track PIs</c:v>
                </c:pt>
                <c:pt idx="1">
                  <c:v>Research Staff</c:v>
                </c:pt>
                <c:pt idx="2">
                  <c:v>Post-docs</c:v>
                </c:pt>
                <c:pt idx="3">
                  <c:v>Graduate Students</c:v>
                </c:pt>
                <c:pt idx="4">
                  <c:v>Under-graduates</c:v>
                </c:pt>
              </c:strCache>
            </c:strRef>
          </c:cat>
          <c:val>
            <c:numRef>
              <c:f>Summary_Survey!$B$94:$F$94</c:f>
              <c:numCache>
                <c:formatCode>0%</c:formatCode>
                <c:ptCount val="5"/>
                <c:pt idx="0">
                  <c:v>0.28301886792452829</c:v>
                </c:pt>
                <c:pt idx="1">
                  <c:v>0.29629629629629628</c:v>
                </c:pt>
                <c:pt idx="2">
                  <c:v>0.25925925925925924</c:v>
                </c:pt>
                <c:pt idx="3">
                  <c:v>0.25806451612903225</c:v>
                </c:pt>
                <c:pt idx="4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1-4DDA-8365-0C80DF10DAB6}"/>
            </c:ext>
          </c:extLst>
        </c:ser>
        <c:ser>
          <c:idx val="1"/>
          <c:order val="1"/>
          <c:tx>
            <c:strRef>
              <c:f>Summary_Survey!$A$95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Summary_Survey!$B$93:$F$93</c:f>
              <c:strCache>
                <c:ptCount val="5"/>
                <c:pt idx="0">
                  <c:v>Tenure-track PIs</c:v>
                </c:pt>
                <c:pt idx="1">
                  <c:v>Research Staff</c:v>
                </c:pt>
                <c:pt idx="2">
                  <c:v>Post-docs</c:v>
                </c:pt>
                <c:pt idx="3">
                  <c:v>Graduate Students</c:v>
                </c:pt>
                <c:pt idx="4">
                  <c:v>Under-graduates</c:v>
                </c:pt>
              </c:strCache>
            </c:strRef>
          </c:cat>
          <c:val>
            <c:numRef>
              <c:f>Summary_Survey!$B$95:$F$95</c:f>
              <c:numCache>
                <c:formatCode>0%</c:formatCode>
                <c:ptCount val="5"/>
                <c:pt idx="0">
                  <c:v>0.43396226415094341</c:v>
                </c:pt>
                <c:pt idx="1">
                  <c:v>0.37037037037037035</c:v>
                </c:pt>
                <c:pt idx="2">
                  <c:v>0.27777777777777779</c:v>
                </c:pt>
                <c:pt idx="3">
                  <c:v>0.38709677419354838</c:v>
                </c:pt>
                <c:pt idx="4">
                  <c:v>0.42307692307692307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1-4DDA-8365-0C80DF10DAB6}"/>
            </c:ext>
          </c:extLst>
        </c:ser>
        <c:ser>
          <c:idx val="2"/>
          <c:order val="2"/>
          <c:tx>
            <c:strRef>
              <c:f>Summary_Survey!$A$96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Summary_Survey!$B$93:$F$93</c:f>
              <c:strCache>
                <c:ptCount val="5"/>
                <c:pt idx="0">
                  <c:v>Tenure-track PIs</c:v>
                </c:pt>
                <c:pt idx="1">
                  <c:v>Research Staff</c:v>
                </c:pt>
                <c:pt idx="2">
                  <c:v>Post-docs</c:v>
                </c:pt>
                <c:pt idx="3">
                  <c:v>Graduate Students</c:v>
                </c:pt>
                <c:pt idx="4">
                  <c:v>Under-graduates</c:v>
                </c:pt>
              </c:strCache>
            </c:strRef>
          </c:cat>
          <c:val>
            <c:numRef>
              <c:f>Summary_Survey!$B$96:$F$96</c:f>
              <c:numCache>
                <c:formatCode>0%</c:formatCode>
                <c:ptCount val="5"/>
                <c:pt idx="0">
                  <c:v>0.22641509433962265</c:v>
                </c:pt>
                <c:pt idx="1">
                  <c:v>0.22222222222222221</c:v>
                </c:pt>
                <c:pt idx="2">
                  <c:v>0.35185185185185186</c:v>
                </c:pt>
                <c:pt idx="3">
                  <c:v>0.24193548387096775</c:v>
                </c:pt>
                <c:pt idx="4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E1-4DDA-8365-0C80DF10DAB6}"/>
            </c:ext>
          </c:extLst>
        </c:ser>
        <c:ser>
          <c:idx val="3"/>
          <c:order val="3"/>
          <c:tx>
            <c:strRef>
              <c:f>Summary_Survey!$A$97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Summary_Survey!$B$93:$F$93</c:f>
              <c:strCache>
                <c:ptCount val="5"/>
                <c:pt idx="0">
                  <c:v>Tenure-track PIs</c:v>
                </c:pt>
                <c:pt idx="1">
                  <c:v>Research Staff</c:v>
                </c:pt>
                <c:pt idx="2">
                  <c:v>Post-docs</c:v>
                </c:pt>
                <c:pt idx="3">
                  <c:v>Graduate Students</c:v>
                </c:pt>
                <c:pt idx="4">
                  <c:v>Under-graduates</c:v>
                </c:pt>
              </c:strCache>
            </c:strRef>
          </c:cat>
          <c:val>
            <c:numRef>
              <c:f>Summary_Survey!$B$97:$F$97</c:f>
              <c:numCache>
                <c:formatCode>0%</c:formatCode>
                <c:ptCount val="5"/>
                <c:pt idx="0">
                  <c:v>5.6603773584905662E-2</c:v>
                </c:pt>
                <c:pt idx="1">
                  <c:v>0.1111111111111111</c:v>
                </c:pt>
                <c:pt idx="2">
                  <c:v>0.1111111111111111</c:v>
                </c:pt>
                <c:pt idx="3">
                  <c:v>0.11290322580645161</c:v>
                </c:pt>
                <c:pt idx="4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E1-4DDA-8365-0C80DF10D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770271"/>
        <c:axId val="1083770687"/>
      </c:barChart>
      <c:catAx>
        <c:axId val="1083770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770687"/>
        <c:crosses val="autoZero"/>
        <c:auto val="1"/>
        <c:lblAlgn val="ctr"/>
        <c:lblOffset val="100"/>
        <c:noMultiLvlLbl val="0"/>
      </c:catAx>
      <c:valAx>
        <c:axId val="108377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770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Summary_Survey!$A$110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Summary_Survey!$B$109:$E$109</c:f>
              <c:strCache>
                <c:ptCount val="4"/>
                <c:pt idx="0">
                  <c:v>Sanger-Sequencing</c:v>
                </c:pt>
                <c:pt idx="1">
                  <c:v>NGS</c:v>
                </c:pt>
                <c:pt idx="2">
                  <c:v>qPCR</c:v>
                </c:pt>
                <c:pt idx="3">
                  <c:v>Molecular Biology Techniques</c:v>
                </c:pt>
              </c:strCache>
            </c:strRef>
          </c:cat>
          <c:val>
            <c:numRef>
              <c:f>Summary_Survey!$B$110:$E$110</c:f>
              <c:numCache>
                <c:formatCode>0%</c:formatCode>
                <c:ptCount val="4"/>
                <c:pt idx="0">
                  <c:v>0.36507936507936506</c:v>
                </c:pt>
                <c:pt idx="1">
                  <c:v>0.16666666666666666</c:v>
                </c:pt>
                <c:pt idx="2">
                  <c:v>0.33333333333333331</c:v>
                </c:pt>
                <c:pt idx="3">
                  <c:v>0.13559322033898305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0-44CD-863E-B63593CA3803}"/>
            </c:ext>
          </c:extLst>
        </c:ser>
        <c:ser>
          <c:idx val="1"/>
          <c:order val="1"/>
          <c:tx>
            <c:strRef>
              <c:f>Summary_Survey!$A$111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Summary_Survey!$B$109:$E$109</c:f>
              <c:strCache>
                <c:ptCount val="4"/>
                <c:pt idx="0">
                  <c:v>Sanger-Sequencing</c:v>
                </c:pt>
                <c:pt idx="1">
                  <c:v>NGS</c:v>
                </c:pt>
                <c:pt idx="2">
                  <c:v>qPCR</c:v>
                </c:pt>
                <c:pt idx="3">
                  <c:v>Molecular Biology Techniques</c:v>
                </c:pt>
              </c:strCache>
            </c:strRef>
          </c:cat>
          <c:val>
            <c:numRef>
              <c:f>Summary_Survey!$B$111:$E$111</c:f>
              <c:numCache>
                <c:formatCode>0%</c:formatCode>
                <c:ptCount val="4"/>
                <c:pt idx="0">
                  <c:v>0.50793650793650791</c:v>
                </c:pt>
                <c:pt idx="1">
                  <c:v>0.38095238095238093</c:v>
                </c:pt>
                <c:pt idx="2">
                  <c:v>0.45</c:v>
                </c:pt>
                <c:pt idx="3">
                  <c:v>0.50847457627118642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0-44CD-863E-B63593CA3803}"/>
            </c:ext>
          </c:extLst>
        </c:ser>
        <c:ser>
          <c:idx val="2"/>
          <c:order val="2"/>
          <c:tx>
            <c:strRef>
              <c:f>Summary_Survey!$A$112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Summary_Survey!$B$109:$E$109</c:f>
              <c:strCache>
                <c:ptCount val="4"/>
                <c:pt idx="0">
                  <c:v>Sanger-Sequencing</c:v>
                </c:pt>
                <c:pt idx="1">
                  <c:v>NGS</c:v>
                </c:pt>
                <c:pt idx="2">
                  <c:v>qPCR</c:v>
                </c:pt>
                <c:pt idx="3">
                  <c:v>Molecular Biology Techniques</c:v>
                </c:pt>
              </c:strCache>
            </c:strRef>
          </c:cat>
          <c:val>
            <c:numRef>
              <c:f>Summary_Survey!$B$112:$E$112</c:f>
              <c:numCache>
                <c:formatCode>0%</c:formatCode>
                <c:ptCount val="4"/>
                <c:pt idx="0">
                  <c:v>6.3492063492063489E-2</c:v>
                </c:pt>
                <c:pt idx="1">
                  <c:v>0.26190476190476192</c:v>
                </c:pt>
                <c:pt idx="2">
                  <c:v>0.1</c:v>
                </c:pt>
                <c:pt idx="3">
                  <c:v>0.16949152542372881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C0-44CD-863E-B63593CA3803}"/>
            </c:ext>
          </c:extLst>
        </c:ser>
        <c:ser>
          <c:idx val="3"/>
          <c:order val="3"/>
          <c:tx>
            <c:strRef>
              <c:f>Summary_Survey!$A$113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Summary_Survey!$B$109:$E$109</c:f>
              <c:strCache>
                <c:ptCount val="4"/>
                <c:pt idx="0">
                  <c:v>Sanger-Sequencing</c:v>
                </c:pt>
                <c:pt idx="1">
                  <c:v>NGS</c:v>
                </c:pt>
                <c:pt idx="2">
                  <c:v>qPCR</c:v>
                </c:pt>
                <c:pt idx="3">
                  <c:v>Molecular Biology Techniques</c:v>
                </c:pt>
              </c:strCache>
            </c:strRef>
          </c:cat>
          <c:val>
            <c:numRef>
              <c:f>Summary_Survey!$B$113:$E$113</c:f>
              <c:numCache>
                <c:formatCode>0%</c:formatCode>
                <c:ptCount val="4"/>
                <c:pt idx="0">
                  <c:v>6.3492063492063489E-2</c:v>
                </c:pt>
                <c:pt idx="1">
                  <c:v>0.19047619047619047</c:v>
                </c:pt>
                <c:pt idx="2">
                  <c:v>0.11666666666666667</c:v>
                </c:pt>
                <c:pt idx="3">
                  <c:v>0.1864406779661017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C0-44CD-863E-B63593CA3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9727119"/>
        <c:axId val="1079729199"/>
      </c:barChart>
      <c:catAx>
        <c:axId val="1079727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729199"/>
        <c:crosses val="autoZero"/>
        <c:auto val="1"/>
        <c:lblAlgn val="ctr"/>
        <c:lblOffset val="100"/>
        <c:noMultiLvlLbl val="0"/>
      </c:catAx>
      <c:valAx>
        <c:axId val="1079729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727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Summary_Survey!$A$126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Summary_Survey!$B$125:$J$125</c:f>
              <c:strCache>
                <c:ptCount val="9"/>
                <c:pt idx="0">
                  <c:v>ABI3130xl (Sanger-Sequencing &amp; FA)</c:v>
                </c:pt>
                <c:pt idx="1">
                  <c:v>Ion Torrent S5 (NGS)</c:v>
                </c:pt>
                <c:pt idx="2">
                  <c:v>ViiA7 &amp; QS6-Flex (qPCR)</c:v>
                </c:pt>
                <c:pt idx="3">
                  <c:v>Veriti Thermal-Cycler (std PCR)</c:v>
                </c:pt>
                <c:pt idx="4">
                  <c:v>Smart-Check (Pipette verification)</c:v>
                </c:pt>
                <c:pt idx="5">
                  <c:v>SpeedVac</c:v>
                </c:pt>
                <c:pt idx="6">
                  <c:v>Diagenode Bioruptor (DNA shearing)</c:v>
                </c:pt>
                <c:pt idx="7">
                  <c:v>5810R Plate Centrifuge</c:v>
                </c:pt>
                <c:pt idx="8">
                  <c:v>Typhoon 8600</c:v>
                </c:pt>
              </c:strCache>
            </c:strRef>
          </c:cat>
          <c:val>
            <c:numRef>
              <c:f>Summary_Survey!$B$126:$J$126</c:f>
              <c:numCache>
                <c:formatCode>0%</c:formatCode>
                <c:ptCount val="9"/>
                <c:pt idx="0">
                  <c:v>0.46268656716417911</c:v>
                </c:pt>
                <c:pt idx="1">
                  <c:v>0.15555555555555556</c:v>
                </c:pt>
                <c:pt idx="2">
                  <c:v>0.34482758620689657</c:v>
                </c:pt>
                <c:pt idx="3">
                  <c:v>8.6956521739130432E-2</c:v>
                </c:pt>
                <c:pt idx="4">
                  <c:v>0.125</c:v>
                </c:pt>
                <c:pt idx="5">
                  <c:v>0.10638297872340426</c:v>
                </c:pt>
                <c:pt idx="6">
                  <c:v>0.12195121951219512</c:v>
                </c:pt>
                <c:pt idx="7">
                  <c:v>0.10638297872340426</c:v>
                </c:pt>
                <c:pt idx="8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4-4BAA-89FA-7C5C23DAB518}"/>
            </c:ext>
          </c:extLst>
        </c:ser>
        <c:ser>
          <c:idx val="1"/>
          <c:order val="1"/>
          <c:tx>
            <c:strRef>
              <c:f>Summary_Survey!$A$127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Summary_Survey!$B$125:$J$125</c:f>
              <c:strCache>
                <c:ptCount val="9"/>
                <c:pt idx="0">
                  <c:v>ABI3130xl (Sanger-Sequencing &amp; FA)</c:v>
                </c:pt>
                <c:pt idx="1">
                  <c:v>Ion Torrent S5 (NGS)</c:v>
                </c:pt>
                <c:pt idx="2">
                  <c:v>ViiA7 &amp; QS6-Flex (qPCR)</c:v>
                </c:pt>
                <c:pt idx="3">
                  <c:v>Veriti Thermal-Cycler (std PCR)</c:v>
                </c:pt>
                <c:pt idx="4">
                  <c:v>Smart-Check (Pipette verification)</c:v>
                </c:pt>
                <c:pt idx="5">
                  <c:v>SpeedVac</c:v>
                </c:pt>
                <c:pt idx="6">
                  <c:v>Diagenode Bioruptor (DNA shearing)</c:v>
                </c:pt>
                <c:pt idx="7">
                  <c:v>5810R Plate Centrifuge</c:v>
                </c:pt>
                <c:pt idx="8">
                  <c:v>Typhoon 8600</c:v>
                </c:pt>
              </c:strCache>
            </c:strRef>
          </c:cat>
          <c:val>
            <c:numRef>
              <c:f>Summary_Survey!$B$127:$J$127</c:f>
              <c:numCache>
                <c:formatCode>0%</c:formatCode>
                <c:ptCount val="9"/>
                <c:pt idx="0">
                  <c:v>0.37313432835820898</c:v>
                </c:pt>
                <c:pt idx="1">
                  <c:v>0.33333333333333331</c:v>
                </c:pt>
                <c:pt idx="2">
                  <c:v>0.41379310344827586</c:v>
                </c:pt>
                <c:pt idx="3">
                  <c:v>0.36956521739130432</c:v>
                </c:pt>
                <c:pt idx="4">
                  <c:v>0.27500000000000002</c:v>
                </c:pt>
                <c:pt idx="5">
                  <c:v>0.40425531914893614</c:v>
                </c:pt>
                <c:pt idx="6">
                  <c:v>0.34146341463414637</c:v>
                </c:pt>
                <c:pt idx="7">
                  <c:v>0.38297872340425532</c:v>
                </c:pt>
                <c:pt idx="8">
                  <c:v>0.35897435897435898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4-4BAA-89FA-7C5C23DAB518}"/>
            </c:ext>
          </c:extLst>
        </c:ser>
        <c:ser>
          <c:idx val="2"/>
          <c:order val="2"/>
          <c:tx>
            <c:strRef>
              <c:f>Summary_Survey!$A$128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Summary_Survey!$B$125:$J$125</c:f>
              <c:strCache>
                <c:ptCount val="9"/>
                <c:pt idx="0">
                  <c:v>ABI3130xl (Sanger-Sequencing &amp; FA)</c:v>
                </c:pt>
                <c:pt idx="1">
                  <c:v>Ion Torrent S5 (NGS)</c:v>
                </c:pt>
                <c:pt idx="2">
                  <c:v>ViiA7 &amp; QS6-Flex (qPCR)</c:v>
                </c:pt>
                <c:pt idx="3">
                  <c:v>Veriti Thermal-Cycler (std PCR)</c:v>
                </c:pt>
                <c:pt idx="4">
                  <c:v>Smart-Check (Pipette verification)</c:v>
                </c:pt>
                <c:pt idx="5">
                  <c:v>SpeedVac</c:v>
                </c:pt>
                <c:pt idx="6">
                  <c:v>Diagenode Bioruptor (DNA shearing)</c:v>
                </c:pt>
                <c:pt idx="7">
                  <c:v>5810R Plate Centrifuge</c:v>
                </c:pt>
                <c:pt idx="8">
                  <c:v>Typhoon 8600</c:v>
                </c:pt>
              </c:strCache>
            </c:strRef>
          </c:cat>
          <c:val>
            <c:numRef>
              <c:f>Summary_Survey!$B$128:$J$128</c:f>
              <c:numCache>
                <c:formatCode>0%</c:formatCode>
                <c:ptCount val="9"/>
                <c:pt idx="0">
                  <c:v>0.1044776119402985</c:v>
                </c:pt>
                <c:pt idx="1">
                  <c:v>0.28888888888888886</c:v>
                </c:pt>
                <c:pt idx="2">
                  <c:v>0.13793103448275862</c:v>
                </c:pt>
                <c:pt idx="3">
                  <c:v>0.2608695652173913</c:v>
                </c:pt>
                <c:pt idx="4">
                  <c:v>0.375</c:v>
                </c:pt>
                <c:pt idx="5">
                  <c:v>0.25531914893617019</c:v>
                </c:pt>
                <c:pt idx="6">
                  <c:v>0.29268292682926828</c:v>
                </c:pt>
                <c:pt idx="7">
                  <c:v>0.2978723404255319</c:v>
                </c:pt>
                <c:pt idx="8">
                  <c:v>0.28205128205128205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34-4BAA-89FA-7C5C23DAB518}"/>
            </c:ext>
          </c:extLst>
        </c:ser>
        <c:ser>
          <c:idx val="3"/>
          <c:order val="3"/>
          <c:tx>
            <c:strRef>
              <c:f>Summary_Survey!$A$129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Summary_Survey!$B$125:$J$125</c:f>
              <c:strCache>
                <c:ptCount val="9"/>
                <c:pt idx="0">
                  <c:v>ABI3130xl (Sanger-Sequencing &amp; FA)</c:v>
                </c:pt>
                <c:pt idx="1">
                  <c:v>Ion Torrent S5 (NGS)</c:v>
                </c:pt>
                <c:pt idx="2">
                  <c:v>ViiA7 &amp; QS6-Flex (qPCR)</c:v>
                </c:pt>
                <c:pt idx="3">
                  <c:v>Veriti Thermal-Cycler (std PCR)</c:v>
                </c:pt>
                <c:pt idx="4">
                  <c:v>Smart-Check (Pipette verification)</c:v>
                </c:pt>
                <c:pt idx="5">
                  <c:v>SpeedVac</c:v>
                </c:pt>
                <c:pt idx="6">
                  <c:v>Diagenode Bioruptor (DNA shearing)</c:v>
                </c:pt>
                <c:pt idx="7">
                  <c:v>5810R Plate Centrifuge</c:v>
                </c:pt>
                <c:pt idx="8">
                  <c:v>Typhoon 8600</c:v>
                </c:pt>
              </c:strCache>
            </c:strRef>
          </c:cat>
          <c:val>
            <c:numRef>
              <c:f>Summary_Survey!$B$129:$J$129</c:f>
              <c:numCache>
                <c:formatCode>0%</c:formatCode>
                <c:ptCount val="9"/>
                <c:pt idx="0">
                  <c:v>5.9701492537313432E-2</c:v>
                </c:pt>
                <c:pt idx="1">
                  <c:v>0.22222222222222221</c:v>
                </c:pt>
                <c:pt idx="2">
                  <c:v>0.10344827586206896</c:v>
                </c:pt>
                <c:pt idx="3">
                  <c:v>0.28260869565217389</c:v>
                </c:pt>
                <c:pt idx="4">
                  <c:v>0.22500000000000001</c:v>
                </c:pt>
                <c:pt idx="5">
                  <c:v>0.23404255319148937</c:v>
                </c:pt>
                <c:pt idx="6">
                  <c:v>0.24390243902439024</c:v>
                </c:pt>
                <c:pt idx="7">
                  <c:v>0.21276595744680851</c:v>
                </c:pt>
                <c:pt idx="8">
                  <c:v>0.20512820512820512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34-4BAA-89FA-7C5C23DAB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179487"/>
        <c:axId val="1044181567"/>
      </c:barChart>
      <c:catAx>
        <c:axId val="104417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81567"/>
        <c:crosses val="autoZero"/>
        <c:auto val="1"/>
        <c:lblAlgn val="ctr"/>
        <c:lblOffset val="100"/>
        <c:noMultiLvlLbl val="0"/>
      </c:catAx>
      <c:valAx>
        <c:axId val="104418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7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>
          <a:lumMod val="15000"/>
          <a:lumOff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11390909024105E-2"/>
          <c:y val="0.13067583137821343"/>
          <c:w val="0.91949912553796564"/>
          <c:h val="0.61928242228920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Summary_Survey!$B$125</c:f>
              <c:strCache>
                <c:ptCount val="1"/>
                <c:pt idx="0">
                  <c:v>ABI3130xl (Sanger-Sequencing &amp; FA)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Summary_Survey!$B$126:$B$129</c:f>
              <c:numCache>
                <c:formatCode>0%</c:formatCode>
                <c:ptCount val="4"/>
                <c:pt idx="0">
                  <c:v>0.46268656716417911</c:v>
                </c:pt>
                <c:pt idx="1">
                  <c:v>0.37313432835820898</c:v>
                </c:pt>
                <c:pt idx="2">
                  <c:v>0.1044776119402985</c:v>
                </c:pt>
                <c:pt idx="3">
                  <c:v>5.9701492537313432E-2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6-4168-B840-51214CEEACB7}"/>
            </c:ext>
          </c:extLst>
        </c:ser>
        <c:ser>
          <c:idx val="1"/>
          <c:order val="1"/>
          <c:tx>
            <c:strRef>
              <c:f>Summary_Survey!$C$125</c:f>
              <c:strCache>
                <c:ptCount val="1"/>
                <c:pt idx="0">
                  <c:v>Ion Torrent S5 (NGS)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Summary_Survey!$C$126:$C$129</c:f>
              <c:numCache>
                <c:formatCode>0%</c:formatCode>
                <c:ptCount val="4"/>
                <c:pt idx="0">
                  <c:v>0.15555555555555556</c:v>
                </c:pt>
                <c:pt idx="1">
                  <c:v>0.33333333333333331</c:v>
                </c:pt>
                <c:pt idx="2">
                  <c:v>0.28888888888888886</c:v>
                </c:pt>
                <c:pt idx="3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6-4168-B840-51214CEEACB7}"/>
            </c:ext>
          </c:extLst>
        </c:ser>
        <c:ser>
          <c:idx val="2"/>
          <c:order val="2"/>
          <c:tx>
            <c:strRef>
              <c:f>Summary_Survey!$D$125</c:f>
              <c:strCache>
                <c:ptCount val="1"/>
                <c:pt idx="0">
                  <c:v>ViiA7 &amp; QS6-Flex (qPCR)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Summary_Survey!$D$126:$D$129</c:f>
              <c:numCache>
                <c:formatCode>0%</c:formatCode>
                <c:ptCount val="4"/>
                <c:pt idx="0">
                  <c:v>0.34482758620689657</c:v>
                </c:pt>
                <c:pt idx="1">
                  <c:v>0.41379310344827586</c:v>
                </c:pt>
                <c:pt idx="2">
                  <c:v>0.13793103448275862</c:v>
                </c:pt>
                <c:pt idx="3">
                  <c:v>0.10344827586206896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96-4168-B840-51214CEEACB7}"/>
            </c:ext>
          </c:extLst>
        </c:ser>
        <c:ser>
          <c:idx val="3"/>
          <c:order val="3"/>
          <c:tx>
            <c:strRef>
              <c:f>Summary_Survey!$E$125</c:f>
              <c:strCache>
                <c:ptCount val="1"/>
                <c:pt idx="0">
                  <c:v>Veriti Thermal-Cycler (std PCR)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Summary_Survey!$E$126:$E$129</c:f>
              <c:numCache>
                <c:formatCode>0%</c:formatCode>
                <c:ptCount val="4"/>
                <c:pt idx="0">
                  <c:v>8.6956521739130432E-2</c:v>
                </c:pt>
                <c:pt idx="1">
                  <c:v>0.36956521739130432</c:v>
                </c:pt>
                <c:pt idx="2">
                  <c:v>0.2608695652173913</c:v>
                </c:pt>
                <c:pt idx="3">
                  <c:v>0.28260869565217389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96-4168-B840-51214CEEACB7}"/>
            </c:ext>
          </c:extLst>
        </c:ser>
        <c:ser>
          <c:idx val="4"/>
          <c:order val="4"/>
          <c:tx>
            <c:strRef>
              <c:f>Summary_Survey!$F$125</c:f>
              <c:strCache>
                <c:ptCount val="1"/>
                <c:pt idx="0">
                  <c:v>Smart-Check (Pipette verification)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Summary_Survey!$F$126:$F$129</c:f>
              <c:numCache>
                <c:formatCode>0%</c:formatCode>
                <c:ptCount val="4"/>
                <c:pt idx="0">
                  <c:v>0.125</c:v>
                </c:pt>
                <c:pt idx="1">
                  <c:v>0.27500000000000002</c:v>
                </c:pt>
                <c:pt idx="2">
                  <c:v>0.375</c:v>
                </c:pt>
                <c:pt idx="3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96-4168-B840-51214CEEACB7}"/>
            </c:ext>
          </c:extLst>
        </c:ser>
        <c:ser>
          <c:idx val="5"/>
          <c:order val="5"/>
          <c:tx>
            <c:strRef>
              <c:f>Summary_Survey!$G$125</c:f>
              <c:strCache>
                <c:ptCount val="1"/>
                <c:pt idx="0">
                  <c:v>SpeedVac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Summary_Survey!$G$126:$G$129</c:f>
              <c:numCache>
                <c:formatCode>0%</c:formatCode>
                <c:ptCount val="4"/>
                <c:pt idx="0">
                  <c:v>0.10638297872340426</c:v>
                </c:pt>
                <c:pt idx="1">
                  <c:v>0.40425531914893614</c:v>
                </c:pt>
                <c:pt idx="2">
                  <c:v>0.25531914893617019</c:v>
                </c:pt>
                <c:pt idx="3">
                  <c:v>0.23404255319148937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96-4168-B840-51214CEEACB7}"/>
            </c:ext>
          </c:extLst>
        </c:ser>
        <c:ser>
          <c:idx val="6"/>
          <c:order val="6"/>
          <c:tx>
            <c:strRef>
              <c:f>Summary_Survey!$H$125</c:f>
              <c:strCache>
                <c:ptCount val="1"/>
                <c:pt idx="0">
                  <c:v>Diagenode Bioruptor (DNA shearing)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Summary_Survey!$H$126:$H$129</c:f>
              <c:numCache>
                <c:formatCode>0%</c:formatCode>
                <c:ptCount val="4"/>
                <c:pt idx="0">
                  <c:v>0.12195121951219512</c:v>
                </c:pt>
                <c:pt idx="1">
                  <c:v>0.34146341463414637</c:v>
                </c:pt>
                <c:pt idx="2">
                  <c:v>0.29268292682926828</c:v>
                </c:pt>
                <c:pt idx="3">
                  <c:v>0.24390243902439024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96-4168-B840-51214CEEACB7}"/>
            </c:ext>
          </c:extLst>
        </c:ser>
        <c:ser>
          <c:idx val="7"/>
          <c:order val="7"/>
          <c:tx>
            <c:strRef>
              <c:f>Summary_Survey!$I$125</c:f>
              <c:strCache>
                <c:ptCount val="1"/>
                <c:pt idx="0">
                  <c:v>5810R Plate Centrifuge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Summary_Survey!$I$126:$I$129</c:f>
              <c:numCache>
                <c:formatCode>0%</c:formatCode>
                <c:ptCount val="4"/>
                <c:pt idx="0">
                  <c:v>0.10638297872340426</c:v>
                </c:pt>
                <c:pt idx="1">
                  <c:v>0.38297872340425532</c:v>
                </c:pt>
                <c:pt idx="2">
                  <c:v>0.2978723404255319</c:v>
                </c:pt>
                <c:pt idx="3">
                  <c:v>0.21276595744680851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96-4168-B840-51214CEEACB7}"/>
            </c:ext>
          </c:extLst>
        </c:ser>
        <c:ser>
          <c:idx val="8"/>
          <c:order val="8"/>
          <c:tx>
            <c:strRef>
              <c:f>Summary_Survey!$J$125</c:f>
              <c:strCache>
                <c:ptCount val="1"/>
                <c:pt idx="0">
                  <c:v>Typhoon 8600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Summary_Survey!$A$126:$A$129</c:f>
              <c:strCache>
                <c:ptCount val="4"/>
                <c:pt idx="0">
                  <c:v>Mission Critical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Summary_Survey!$J$126:$J$129</c:f>
              <c:numCache>
                <c:formatCode>0%</c:formatCode>
                <c:ptCount val="4"/>
                <c:pt idx="0">
                  <c:v>0.15384615384615385</c:v>
                </c:pt>
                <c:pt idx="1">
                  <c:v>0.35897435897435898</c:v>
                </c:pt>
                <c:pt idx="2">
                  <c:v>0.28205128205128205</c:v>
                </c:pt>
                <c:pt idx="3">
                  <c:v>0.20512820512820512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96-4168-B840-51214CEEA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179487"/>
        <c:axId val="1044181567"/>
      </c:barChart>
      <c:catAx>
        <c:axId val="104417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81567"/>
        <c:crosses val="autoZero"/>
        <c:auto val="1"/>
        <c:lblAlgn val="ctr"/>
        <c:lblOffset val="100"/>
        <c:noMultiLvlLbl val="0"/>
      </c:catAx>
      <c:valAx>
        <c:axId val="104418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7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149222591162886E-2"/>
          <c:y val="0.81301483664660057"/>
          <c:w val="0.90786427956039306"/>
          <c:h val="0.17327128436766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>
          <a:lumMod val="15000"/>
          <a:lumOff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Summary_Survey!$A$161</c:f>
              <c:strCache>
                <c:ptCount val="1"/>
                <c:pt idx="0">
                  <c:v>Mission Critical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Summary_Survey!$B$160:$F$160</c:f>
              <c:strCache>
                <c:ptCount val="5"/>
                <c:pt idx="0">
                  <c:v>Full-Service DNA Sequencing</c:v>
                </c:pt>
                <c:pt idx="1">
                  <c:v>Bioanalyzer</c:v>
                </c:pt>
                <c:pt idx="2">
                  <c:v>Qubit4</c:v>
                </c:pt>
                <c:pt idx="3">
                  <c:v>DNA Size-Selection</c:v>
                </c:pt>
                <c:pt idx="4">
                  <c:v>Supplies &amp; Reagents</c:v>
                </c:pt>
              </c:strCache>
            </c:strRef>
          </c:cat>
          <c:val>
            <c:numRef>
              <c:f>Summary_Survey!$B$161:$F$161</c:f>
              <c:numCache>
                <c:formatCode>0%</c:formatCode>
                <c:ptCount val="5"/>
                <c:pt idx="0">
                  <c:v>0.39436619718309857</c:v>
                </c:pt>
                <c:pt idx="1">
                  <c:v>0.43076923076923079</c:v>
                </c:pt>
                <c:pt idx="2">
                  <c:v>0.28358208955223879</c:v>
                </c:pt>
                <c:pt idx="3">
                  <c:v>0.26415094339622641</c:v>
                </c:pt>
                <c:pt idx="4">
                  <c:v>0.25806451612903225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9-4AD9-9BFF-30AC933CF7CA}"/>
            </c:ext>
          </c:extLst>
        </c:ser>
        <c:ser>
          <c:idx val="1"/>
          <c:order val="1"/>
          <c:tx>
            <c:strRef>
              <c:f>Summary_Survey!$A$162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Summary_Survey!$B$160:$F$160</c:f>
              <c:strCache>
                <c:ptCount val="5"/>
                <c:pt idx="0">
                  <c:v>Full-Service DNA Sequencing</c:v>
                </c:pt>
                <c:pt idx="1">
                  <c:v>Bioanalyzer</c:v>
                </c:pt>
                <c:pt idx="2">
                  <c:v>Qubit4</c:v>
                </c:pt>
                <c:pt idx="3">
                  <c:v>DNA Size-Selection</c:v>
                </c:pt>
                <c:pt idx="4">
                  <c:v>Supplies &amp; Reagents</c:v>
                </c:pt>
              </c:strCache>
            </c:strRef>
          </c:cat>
          <c:val>
            <c:numRef>
              <c:f>Summary_Survey!$B$162:$F$162</c:f>
              <c:numCache>
                <c:formatCode>0%</c:formatCode>
                <c:ptCount val="5"/>
                <c:pt idx="0">
                  <c:v>0.45070422535211269</c:v>
                </c:pt>
                <c:pt idx="1">
                  <c:v>0.38461538461538464</c:v>
                </c:pt>
                <c:pt idx="2">
                  <c:v>0.34328358208955223</c:v>
                </c:pt>
                <c:pt idx="3">
                  <c:v>0.32075471698113206</c:v>
                </c:pt>
                <c:pt idx="4">
                  <c:v>0.33870967741935482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9-4AD9-9BFF-30AC933CF7CA}"/>
            </c:ext>
          </c:extLst>
        </c:ser>
        <c:ser>
          <c:idx val="2"/>
          <c:order val="2"/>
          <c:tx>
            <c:strRef>
              <c:f>Summary_Survey!$A$163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Summary_Survey!$B$160:$F$160</c:f>
              <c:strCache>
                <c:ptCount val="5"/>
                <c:pt idx="0">
                  <c:v>Full-Service DNA Sequencing</c:v>
                </c:pt>
                <c:pt idx="1">
                  <c:v>Bioanalyzer</c:v>
                </c:pt>
                <c:pt idx="2">
                  <c:v>Qubit4</c:v>
                </c:pt>
                <c:pt idx="3">
                  <c:v>DNA Size-Selection</c:v>
                </c:pt>
                <c:pt idx="4">
                  <c:v>Supplies &amp; Reagents</c:v>
                </c:pt>
              </c:strCache>
            </c:strRef>
          </c:cat>
          <c:val>
            <c:numRef>
              <c:f>Summary_Survey!$B$163:$F$163</c:f>
              <c:numCache>
                <c:formatCode>0%</c:formatCode>
                <c:ptCount val="5"/>
                <c:pt idx="0">
                  <c:v>7.0422535211267609E-2</c:v>
                </c:pt>
                <c:pt idx="1">
                  <c:v>0.12307692307692308</c:v>
                </c:pt>
                <c:pt idx="2">
                  <c:v>0.20895522388059701</c:v>
                </c:pt>
                <c:pt idx="3">
                  <c:v>0.26415094339622641</c:v>
                </c:pt>
                <c:pt idx="4">
                  <c:v>0.22580645161290322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E9-4AD9-9BFF-30AC933CF7CA}"/>
            </c:ext>
          </c:extLst>
        </c:ser>
        <c:ser>
          <c:idx val="3"/>
          <c:order val="3"/>
          <c:tx>
            <c:strRef>
              <c:f>Summary_Survey!$A$164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Summary_Survey!$B$160:$F$160</c:f>
              <c:strCache>
                <c:ptCount val="5"/>
                <c:pt idx="0">
                  <c:v>Full-Service DNA Sequencing</c:v>
                </c:pt>
                <c:pt idx="1">
                  <c:v>Bioanalyzer</c:v>
                </c:pt>
                <c:pt idx="2">
                  <c:v>Qubit4</c:v>
                </c:pt>
                <c:pt idx="3">
                  <c:v>DNA Size-Selection</c:v>
                </c:pt>
                <c:pt idx="4">
                  <c:v>Supplies &amp; Reagents</c:v>
                </c:pt>
              </c:strCache>
            </c:strRef>
          </c:cat>
          <c:val>
            <c:numRef>
              <c:f>Summary_Survey!$B$164:$F$164</c:f>
              <c:numCache>
                <c:formatCode>0%</c:formatCode>
                <c:ptCount val="5"/>
                <c:pt idx="0">
                  <c:v>8.4507042253521125E-2</c:v>
                </c:pt>
                <c:pt idx="1">
                  <c:v>6.1538461538461542E-2</c:v>
                </c:pt>
                <c:pt idx="2">
                  <c:v>0.16417910447761194</c:v>
                </c:pt>
                <c:pt idx="3">
                  <c:v>0.15094339622641509</c:v>
                </c:pt>
                <c:pt idx="4">
                  <c:v>0.17741935483870969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E9-4AD9-9BFF-30AC933CF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179487"/>
        <c:axId val="1044181567"/>
      </c:barChart>
      <c:catAx>
        <c:axId val="104417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81567"/>
        <c:crosses val="autoZero"/>
        <c:auto val="1"/>
        <c:lblAlgn val="ctr"/>
        <c:lblOffset val="100"/>
        <c:noMultiLvlLbl val="0"/>
      </c:catAx>
      <c:valAx>
        <c:axId val="104418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17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>
          <a:lumMod val="15000"/>
          <a:lumOff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5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3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6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7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E049-CDFF-4365-92B8-539C67BD72A6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A252-D028-4360-ADAE-1B1A94E0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2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 descr="Survey respondents' classification as faculty, staff, post-docs, graduate student, or undergraduates.">
            <a:extLst>
              <a:ext uri="{FF2B5EF4-FFF2-40B4-BE49-F238E27FC236}">
                <a16:creationId xmlns:a16="http://schemas.microsoft.com/office/drawing/2014/main" id="{10E6AD4F-84B6-493C-82F0-19BE41ABE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61860"/>
              </p:ext>
            </p:extLst>
          </p:nvPr>
        </p:nvGraphicFramePr>
        <p:xfrm>
          <a:off x="133564" y="776176"/>
          <a:ext cx="7027525" cy="399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4F5BED-9FFF-4C76-A1C5-1A3D5102D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54927"/>
              </p:ext>
            </p:extLst>
          </p:nvPr>
        </p:nvGraphicFramePr>
        <p:xfrm>
          <a:off x="133565" y="5013513"/>
          <a:ext cx="7027525" cy="2044836"/>
        </p:xfrm>
        <a:graphic>
          <a:graphicData uri="http://schemas.openxmlformats.org/drawingml/2006/table">
            <a:tbl>
              <a:tblPr firstRow="1"/>
              <a:tblGrid>
                <a:gridCol w="1487219">
                  <a:extLst>
                    <a:ext uri="{9D8B030D-6E8A-4147-A177-3AD203B41FA5}">
                      <a16:colId xmlns:a16="http://schemas.microsoft.com/office/drawing/2014/main" val="2240967913"/>
                    </a:ext>
                  </a:extLst>
                </a:gridCol>
                <a:gridCol w="1458620">
                  <a:extLst>
                    <a:ext uri="{9D8B030D-6E8A-4147-A177-3AD203B41FA5}">
                      <a16:colId xmlns:a16="http://schemas.microsoft.com/office/drawing/2014/main" val="2144280750"/>
                    </a:ext>
                  </a:extLst>
                </a:gridCol>
                <a:gridCol w="1458620">
                  <a:extLst>
                    <a:ext uri="{9D8B030D-6E8A-4147-A177-3AD203B41FA5}">
                      <a16:colId xmlns:a16="http://schemas.microsoft.com/office/drawing/2014/main" val="2390633952"/>
                    </a:ext>
                  </a:extLst>
                </a:gridCol>
                <a:gridCol w="1458620">
                  <a:extLst>
                    <a:ext uri="{9D8B030D-6E8A-4147-A177-3AD203B41FA5}">
                      <a16:colId xmlns:a16="http://schemas.microsoft.com/office/drawing/2014/main" val="2263006217"/>
                    </a:ext>
                  </a:extLst>
                </a:gridCol>
                <a:gridCol w="1164446">
                  <a:extLst>
                    <a:ext uri="{9D8B030D-6E8A-4147-A177-3AD203B41FA5}">
                      <a16:colId xmlns:a16="http://schemas.microsoft.com/office/drawing/2014/main" val="1074836467"/>
                    </a:ext>
                  </a:extLst>
                </a:gridCol>
              </a:tblGrid>
              <a:tr h="681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Classification List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Survey Invitations Sent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each Group Responding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% 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All Respondents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96526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68034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67076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Post-doc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91082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Graduate student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76884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Undergraduate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58390"/>
                  </a:ext>
                </a:extLst>
              </a:tr>
              <a:tr h="22720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56157"/>
                  </a:ext>
                </a:extLst>
              </a:tr>
            </a:tbl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848181EE-537E-40F0-8F6D-9A8DE7FB1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116" y="256851"/>
            <a:ext cx="4108420" cy="350875"/>
          </a:xfrm>
        </p:spPr>
        <p:txBody>
          <a:bodyPr>
            <a:normAutofit/>
          </a:bodyPr>
          <a:lstStyle/>
          <a:p>
            <a:r>
              <a:rPr lang="en-US" sz="1600" dirty="0"/>
              <a:t>Respondents' classification (N = 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0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potential instruments would be to have in-house within the facility (by Instrument).">
            <a:extLst>
              <a:ext uri="{FF2B5EF4-FFF2-40B4-BE49-F238E27FC236}">
                <a16:creationId xmlns:a16="http://schemas.microsoft.com/office/drawing/2014/main" id="{EAA7DE2F-EE7E-4A23-8322-9F4BE4013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30494"/>
              </p:ext>
            </p:extLst>
          </p:nvPr>
        </p:nvGraphicFramePr>
        <p:xfrm>
          <a:off x="111033" y="606056"/>
          <a:ext cx="7008224" cy="326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CB354A-859E-4E38-9AAE-6034B2AD1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89102"/>
              </p:ext>
            </p:extLst>
          </p:nvPr>
        </p:nvGraphicFramePr>
        <p:xfrm>
          <a:off x="111033" y="3959578"/>
          <a:ext cx="7008225" cy="3081300"/>
        </p:xfrm>
        <a:graphic>
          <a:graphicData uri="http://schemas.openxmlformats.org/drawingml/2006/table">
            <a:tbl>
              <a:tblPr firstRow="1"/>
              <a:tblGrid>
                <a:gridCol w="902048">
                  <a:extLst>
                    <a:ext uri="{9D8B030D-6E8A-4147-A177-3AD203B41FA5}">
                      <a16:colId xmlns:a16="http://schemas.microsoft.com/office/drawing/2014/main" val="3401189611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1713453310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2905226712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3047685976"/>
                    </a:ext>
                  </a:extLst>
                </a:gridCol>
                <a:gridCol w="706274">
                  <a:extLst>
                    <a:ext uri="{9D8B030D-6E8A-4147-A177-3AD203B41FA5}">
                      <a16:colId xmlns:a16="http://schemas.microsoft.com/office/drawing/2014/main" val="2205130769"/>
                    </a:ext>
                  </a:extLst>
                </a:gridCol>
                <a:gridCol w="634408">
                  <a:extLst>
                    <a:ext uri="{9D8B030D-6E8A-4147-A177-3AD203B41FA5}">
                      <a16:colId xmlns:a16="http://schemas.microsoft.com/office/drawing/2014/main" val="797763339"/>
                    </a:ext>
                  </a:extLst>
                </a:gridCol>
                <a:gridCol w="763272">
                  <a:extLst>
                    <a:ext uri="{9D8B030D-6E8A-4147-A177-3AD203B41FA5}">
                      <a16:colId xmlns:a16="http://schemas.microsoft.com/office/drawing/2014/main" val="884716041"/>
                    </a:ext>
                  </a:extLst>
                </a:gridCol>
                <a:gridCol w="763272">
                  <a:extLst>
                    <a:ext uri="{9D8B030D-6E8A-4147-A177-3AD203B41FA5}">
                      <a16:colId xmlns:a16="http://schemas.microsoft.com/office/drawing/2014/main" val="2993706016"/>
                    </a:ext>
                  </a:extLst>
                </a:gridCol>
                <a:gridCol w="584845">
                  <a:extLst>
                    <a:ext uri="{9D8B030D-6E8A-4147-A177-3AD203B41FA5}">
                      <a16:colId xmlns:a16="http://schemas.microsoft.com/office/drawing/2014/main" val="144413470"/>
                    </a:ext>
                  </a:extLst>
                </a:gridCol>
              </a:tblGrid>
              <a:tr h="616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potential Instrument Upgrades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3500xl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QuantStudio6Pro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QuantStudio digital qPCR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Cielo6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KingFisher Flex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Biomolecular Imager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BioTek Microplate Reader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PacBio Sequel IIe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77825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3581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8577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143634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44568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75748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06855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798283"/>
                  </a:ext>
                </a:extLst>
              </a:tr>
              <a:tr h="616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potential Instrument Upgrades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3500xl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QuantStudio6Pro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QuantStudio digital qPCR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Cielo6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KingFisher Flex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Biomolecular Imager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BioTek Microplate Reader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PacBio Sequel IIe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13559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0983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794554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996216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66799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13373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F2314292-C00F-4127-B946-E4E508B56E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9367" y="91757"/>
            <a:ext cx="5430047" cy="514299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Importance of Potential in-House Instruments: by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Instrument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7047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potential instruments would be to have in-house within the facility (by Importance).">
            <a:extLst>
              <a:ext uri="{FF2B5EF4-FFF2-40B4-BE49-F238E27FC236}">
                <a16:creationId xmlns:a16="http://schemas.microsoft.com/office/drawing/2014/main" id="{3D876872-DEAE-4453-A631-27C7237FA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961353"/>
              </p:ext>
            </p:extLst>
          </p:nvPr>
        </p:nvGraphicFramePr>
        <p:xfrm>
          <a:off x="111033" y="574158"/>
          <a:ext cx="7008225" cy="32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69192D-69DE-4ABA-8D8D-CB2313E12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06367"/>
              </p:ext>
            </p:extLst>
          </p:nvPr>
        </p:nvGraphicFramePr>
        <p:xfrm>
          <a:off x="111033" y="3959578"/>
          <a:ext cx="7008225" cy="3081300"/>
        </p:xfrm>
        <a:graphic>
          <a:graphicData uri="http://schemas.openxmlformats.org/drawingml/2006/table">
            <a:tbl>
              <a:tblPr firstRow="1"/>
              <a:tblGrid>
                <a:gridCol w="902048">
                  <a:extLst>
                    <a:ext uri="{9D8B030D-6E8A-4147-A177-3AD203B41FA5}">
                      <a16:colId xmlns:a16="http://schemas.microsoft.com/office/drawing/2014/main" val="3401189611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1713453310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2905226712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3047685976"/>
                    </a:ext>
                  </a:extLst>
                </a:gridCol>
                <a:gridCol w="706274">
                  <a:extLst>
                    <a:ext uri="{9D8B030D-6E8A-4147-A177-3AD203B41FA5}">
                      <a16:colId xmlns:a16="http://schemas.microsoft.com/office/drawing/2014/main" val="2205130769"/>
                    </a:ext>
                  </a:extLst>
                </a:gridCol>
                <a:gridCol w="634408">
                  <a:extLst>
                    <a:ext uri="{9D8B030D-6E8A-4147-A177-3AD203B41FA5}">
                      <a16:colId xmlns:a16="http://schemas.microsoft.com/office/drawing/2014/main" val="797763339"/>
                    </a:ext>
                  </a:extLst>
                </a:gridCol>
                <a:gridCol w="763272">
                  <a:extLst>
                    <a:ext uri="{9D8B030D-6E8A-4147-A177-3AD203B41FA5}">
                      <a16:colId xmlns:a16="http://schemas.microsoft.com/office/drawing/2014/main" val="884716041"/>
                    </a:ext>
                  </a:extLst>
                </a:gridCol>
                <a:gridCol w="763272">
                  <a:extLst>
                    <a:ext uri="{9D8B030D-6E8A-4147-A177-3AD203B41FA5}">
                      <a16:colId xmlns:a16="http://schemas.microsoft.com/office/drawing/2014/main" val="2993706016"/>
                    </a:ext>
                  </a:extLst>
                </a:gridCol>
                <a:gridCol w="584845">
                  <a:extLst>
                    <a:ext uri="{9D8B030D-6E8A-4147-A177-3AD203B41FA5}">
                      <a16:colId xmlns:a16="http://schemas.microsoft.com/office/drawing/2014/main" val="144413470"/>
                    </a:ext>
                  </a:extLst>
                </a:gridCol>
              </a:tblGrid>
              <a:tr h="616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potential Instrument Upgrades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3500xl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QuantStudio6Pro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QuantStudio digital qPCR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Cielo6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KingFisher Flex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Biomolecular Imager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BioTek Microplate Reader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PacBio Sequel IIe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77825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3581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8577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143634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44568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75748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06855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798283"/>
                  </a:ext>
                </a:extLst>
              </a:tr>
              <a:tr h="616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potential Instrument Upgrades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3500xl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QuantStudio6Pro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QuantStudio digital qPCR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Cielo6 (qPCR)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KingFisher Flex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 Biomolecular Imager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BioTek Microplate Reader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PacBio Sequel IIe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135591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09832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794554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996216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702" marR="6702" marT="6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66799"/>
                  </a:ext>
                </a:extLst>
              </a:tr>
              <a:tr h="15406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702" marR="6702" marT="6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133736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98662E8A-9FB7-40AE-93AD-C10DCB52A4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5061" y="113021"/>
            <a:ext cx="5600168" cy="461137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Importance of Potential in-House Instruments: by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Importance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035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urvey results for potential instruments suggested independently by respondents.">
            <a:extLst>
              <a:ext uri="{FF2B5EF4-FFF2-40B4-BE49-F238E27FC236}">
                <a16:creationId xmlns:a16="http://schemas.microsoft.com/office/drawing/2014/main" id="{D4FC68E9-4364-4770-99D2-F35A871DB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79953"/>
              </p:ext>
            </p:extLst>
          </p:nvPr>
        </p:nvGraphicFramePr>
        <p:xfrm>
          <a:off x="261257" y="1860073"/>
          <a:ext cx="6871062" cy="2202477"/>
        </p:xfrm>
        <a:graphic>
          <a:graphicData uri="http://schemas.openxmlformats.org/drawingml/2006/table">
            <a:tbl>
              <a:tblPr firstRow="1"/>
              <a:tblGrid>
                <a:gridCol w="1742904">
                  <a:extLst>
                    <a:ext uri="{9D8B030D-6E8A-4147-A177-3AD203B41FA5}">
                      <a16:colId xmlns:a16="http://schemas.microsoft.com/office/drawing/2014/main" val="3043270686"/>
                    </a:ext>
                  </a:extLst>
                </a:gridCol>
                <a:gridCol w="1709386">
                  <a:extLst>
                    <a:ext uri="{9D8B030D-6E8A-4147-A177-3AD203B41FA5}">
                      <a16:colId xmlns:a16="http://schemas.microsoft.com/office/drawing/2014/main" val="1106225902"/>
                    </a:ext>
                  </a:extLst>
                </a:gridCol>
                <a:gridCol w="1709386">
                  <a:extLst>
                    <a:ext uri="{9D8B030D-6E8A-4147-A177-3AD203B41FA5}">
                      <a16:colId xmlns:a16="http://schemas.microsoft.com/office/drawing/2014/main" val="2577066363"/>
                    </a:ext>
                  </a:extLst>
                </a:gridCol>
                <a:gridCol w="1709386">
                  <a:extLst>
                    <a:ext uri="{9D8B030D-6E8A-4147-A177-3AD203B41FA5}">
                      <a16:colId xmlns:a16="http://schemas.microsoft.com/office/drawing/2014/main" val="3004804384"/>
                    </a:ext>
                  </a:extLst>
                </a:gridCol>
              </a:tblGrid>
              <a:tr h="1376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Respondents suggested Instrument Upgrades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Oxford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Gridion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DNA Fragment Analysis system (PacBio Library Prep)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MiSeq Illumina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718507"/>
                  </a:ext>
                </a:extLst>
              </a:tr>
              <a:tr h="275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828545"/>
                  </a:ext>
                </a:extLst>
              </a:tr>
              <a:tr h="275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74133"/>
                  </a:ext>
                </a:extLst>
              </a:tr>
              <a:tr h="275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76153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46C8B85-5E3B-400E-8EE1-98B74B01A7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6687" y="1123115"/>
            <a:ext cx="4281731" cy="461137"/>
          </a:xfrm>
        </p:spPr>
        <p:txBody>
          <a:bodyPr>
            <a:normAutofit/>
          </a:bodyPr>
          <a:lstStyle/>
          <a:p>
            <a:pPr algn="ctr" fontAlgn="ctr"/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Respondents suggested Instrument Upgrades</a:t>
            </a:r>
          </a:p>
        </p:txBody>
      </p:sp>
    </p:spTree>
    <p:extLst>
      <p:ext uri="{BB962C8B-B14F-4D97-AF65-F5344CB8AC3E}">
        <p14:creationId xmlns:p14="http://schemas.microsoft.com/office/powerpoint/2010/main" val="355220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pondents' affiliations by College at LSU.">
            <a:extLst>
              <a:ext uri="{FF2B5EF4-FFF2-40B4-BE49-F238E27FC236}">
                <a16:creationId xmlns:a16="http://schemas.microsoft.com/office/drawing/2014/main" id="{6D86F1A9-007A-4FE7-BAAF-684B055E5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352149"/>
              </p:ext>
            </p:extLst>
          </p:nvPr>
        </p:nvGraphicFramePr>
        <p:xfrm>
          <a:off x="156755" y="607726"/>
          <a:ext cx="6962502" cy="344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C39D27-D385-4EE4-8BAA-18A2D3491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18428"/>
              </p:ext>
            </p:extLst>
          </p:nvPr>
        </p:nvGraphicFramePr>
        <p:xfrm>
          <a:off x="156755" y="4250576"/>
          <a:ext cx="6962504" cy="2241664"/>
        </p:xfrm>
        <a:graphic>
          <a:graphicData uri="http://schemas.openxmlformats.org/drawingml/2006/table">
            <a:tbl>
              <a:tblPr firstRow="1"/>
              <a:tblGrid>
                <a:gridCol w="1470267">
                  <a:extLst>
                    <a:ext uri="{9D8B030D-6E8A-4147-A177-3AD203B41FA5}">
                      <a16:colId xmlns:a16="http://schemas.microsoft.com/office/drawing/2014/main" val="3782617185"/>
                    </a:ext>
                  </a:extLst>
                </a:gridCol>
                <a:gridCol w="1445965">
                  <a:extLst>
                    <a:ext uri="{9D8B030D-6E8A-4147-A177-3AD203B41FA5}">
                      <a16:colId xmlns:a16="http://schemas.microsoft.com/office/drawing/2014/main" val="1473737515"/>
                    </a:ext>
                  </a:extLst>
                </a:gridCol>
                <a:gridCol w="1445965">
                  <a:extLst>
                    <a:ext uri="{9D8B030D-6E8A-4147-A177-3AD203B41FA5}">
                      <a16:colId xmlns:a16="http://schemas.microsoft.com/office/drawing/2014/main" val="2626462275"/>
                    </a:ext>
                  </a:extLst>
                </a:gridCol>
                <a:gridCol w="1445965">
                  <a:extLst>
                    <a:ext uri="{9D8B030D-6E8A-4147-A177-3AD203B41FA5}">
                      <a16:colId xmlns:a16="http://schemas.microsoft.com/office/drawing/2014/main" val="2471974620"/>
                    </a:ext>
                  </a:extLst>
                </a:gridCol>
                <a:gridCol w="1154342">
                  <a:extLst>
                    <a:ext uri="{9D8B030D-6E8A-4147-A177-3AD203B41FA5}">
                      <a16:colId xmlns:a16="http://schemas.microsoft.com/office/drawing/2014/main" val="2554592651"/>
                    </a:ext>
                  </a:extLst>
                </a:gridCol>
              </a:tblGrid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 List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Respondents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130945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Science (Biological Sciences)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94683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Science (Museum of Natural Science)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135768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Science (Chemistry)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064054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Agriculture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0603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Engineering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86668"/>
                  </a:ext>
                </a:extLst>
              </a:tr>
              <a:tr h="2802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Coast &amp; Environment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54837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93323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BF9D7E38-41FF-4AFE-8492-1A85DC5FD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88526" y="81879"/>
            <a:ext cx="3898959" cy="42530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Respondents' affiliations by College (N = 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6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often the facility is mentioned in Grant applications (federal vs. non-federal).">
            <a:extLst>
              <a:ext uri="{FF2B5EF4-FFF2-40B4-BE49-F238E27FC236}">
                <a16:creationId xmlns:a16="http://schemas.microsoft.com/office/drawing/2014/main" id="{C510D67F-BCF5-4C2D-865F-5782B91E9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554034"/>
              </p:ext>
            </p:extLst>
          </p:nvPr>
        </p:nvGraphicFramePr>
        <p:xfrm>
          <a:off x="97970" y="606055"/>
          <a:ext cx="7106561" cy="281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6681DE-BD51-4DFA-8687-0DACAFBEB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72956"/>
              </p:ext>
            </p:extLst>
          </p:nvPr>
        </p:nvGraphicFramePr>
        <p:xfrm>
          <a:off x="3784494" y="3890418"/>
          <a:ext cx="3429001" cy="1750424"/>
        </p:xfrm>
        <a:graphic>
          <a:graphicData uri="http://schemas.openxmlformats.org/drawingml/2006/table">
            <a:tbl>
              <a:tblPr firstRow="1"/>
              <a:tblGrid>
                <a:gridCol w="1064624">
                  <a:extLst>
                    <a:ext uri="{9D8B030D-6E8A-4147-A177-3AD203B41FA5}">
                      <a16:colId xmlns:a16="http://schemas.microsoft.com/office/drawing/2014/main" val="1685701282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4013218328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3512159897"/>
                    </a:ext>
                  </a:extLst>
                </a:gridCol>
              </a:tblGrid>
              <a:tr h="656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Facility mentioned in applications for: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Non-Federal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34658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Always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079865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Frequently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465541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Sometimes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375075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335174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0640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FB7E5E-E992-4D92-A3D6-077D203B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85602"/>
              </p:ext>
            </p:extLst>
          </p:nvPr>
        </p:nvGraphicFramePr>
        <p:xfrm>
          <a:off x="123371" y="3896928"/>
          <a:ext cx="3416300" cy="1714500"/>
        </p:xfrm>
        <a:graphic>
          <a:graphicData uri="http://schemas.openxmlformats.org/drawingml/2006/table">
            <a:tbl>
              <a:tblPr firstRow="1"/>
              <a:tblGrid>
                <a:gridCol w="1031963">
                  <a:extLst>
                    <a:ext uri="{9D8B030D-6E8A-4147-A177-3AD203B41FA5}">
                      <a16:colId xmlns:a16="http://schemas.microsoft.com/office/drawing/2014/main" val="1832317964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1664791783"/>
                    </a:ext>
                  </a:extLst>
                </a:gridCol>
                <a:gridCol w="1182554">
                  <a:extLst>
                    <a:ext uri="{9D8B030D-6E8A-4147-A177-3AD203B41FA5}">
                      <a16:colId xmlns:a16="http://schemas.microsoft.com/office/drawing/2014/main" val="383926823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Facility mentioned in applications for: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Non-Federal Grants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424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Always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85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Frequently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32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Sometimes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367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344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19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3302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333726-9000-4ECF-A10C-8EB2E99C1BF3}"/>
              </a:ext>
            </a:extLst>
          </p:cNvPr>
          <p:cNvSpPr txBox="1"/>
          <p:nvPr/>
        </p:nvSpPr>
        <p:spPr>
          <a:xfrm>
            <a:off x="1232034" y="6083573"/>
            <a:ext cx="48511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</a:t>
            </a:r>
            <a:r>
              <a:rPr lang="en-US" sz="1400" u="none" strike="noStrike" dirty="0">
                <a:effectLst/>
              </a:rPr>
              <a:t>Respondents were instructed to choose "NA" if they did not apply for grants; most other responses were by 'Faculty'.</a:t>
            </a:r>
            <a:endParaRPr lang="en-US" sz="14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EF2514-8644-4A7D-B13E-C9D863CF06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3618" y="133909"/>
            <a:ext cx="3827721" cy="414302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n-lt"/>
              </a:rPr>
              <a:t>Facility mentioned in Grant Applications</a:t>
            </a:r>
          </a:p>
        </p:txBody>
      </p:sp>
    </p:spTree>
    <p:extLst>
      <p:ext uri="{BB962C8B-B14F-4D97-AF65-F5344CB8AC3E}">
        <p14:creationId xmlns:p14="http://schemas.microsoft.com/office/powerpoint/2010/main" val="48572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the facility is to securing funding for collaborations (federal vs. non-federal and internal vs. external).">
            <a:extLst>
              <a:ext uri="{FF2B5EF4-FFF2-40B4-BE49-F238E27FC236}">
                <a16:creationId xmlns:a16="http://schemas.microsoft.com/office/drawing/2014/main" id="{2935B665-49A3-45DE-9E55-BA3410F45B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472624"/>
              </p:ext>
            </p:extLst>
          </p:nvPr>
        </p:nvGraphicFramePr>
        <p:xfrm>
          <a:off x="176349" y="499730"/>
          <a:ext cx="7008222" cy="253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8C0F1E-6E24-4898-A093-7EFCF627F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31744"/>
              </p:ext>
            </p:extLst>
          </p:nvPr>
        </p:nvGraphicFramePr>
        <p:xfrm>
          <a:off x="176348" y="5133703"/>
          <a:ext cx="7008220" cy="2065157"/>
        </p:xfrm>
        <a:graphic>
          <a:graphicData uri="http://schemas.openxmlformats.org/drawingml/2006/table">
            <a:tbl>
              <a:tblPr firstRow="1"/>
              <a:tblGrid>
                <a:gridCol w="1483135">
                  <a:extLst>
                    <a:ext uri="{9D8B030D-6E8A-4147-A177-3AD203B41FA5}">
                      <a16:colId xmlns:a16="http://schemas.microsoft.com/office/drawing/2014/main" val="574012646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2366009053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1478439072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3251310625"/>
                    </a:ext>
                  </a:extLst>
                </a:gridCol>
                <a:gridCol w="1161246">
                  <a:extLst>
                    <a:ext uri="{9D8B030D-6E8A-4147-A177-3AD203B41FA5}">
                      <a16:colId xmlns:a16="http://schemas.microsoft.com/office/drawing/2014/main" val="1457651941"/>
                    </a:ext>
                  </a:extLst>
                </a:gridCol>
              </a:tblGrid>
              <a:tr h="927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Facility to procuring funding for collaborations: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23456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28291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065632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94925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9642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356260"/>
                  </a:ext>
                </a:extLst>
              </a:tr>
              <a:tr h="1896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2275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A215C4-1D83-4F52-92B4-1FBA04DA8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04612"/>
              </p:ext>
            </p:extLst>
          </p:nvPr>
        </p:nvGraphicFramePr>
        <p:xfrm>
          <a:off x="176349" y="3135085"/>
          <a:ext cx="7008222" cy="1813318"/>
        </p:xfrm>
        <a:graphic>
          <a:graphicData uri="http://schemas.openxmlformats.org/drawingml/2006/table">
            <a:tbl>
              <a:tblPr firstRow="1"/>
              <a:tblGrid>
                <a:gridCol w="1483136">
                  <a:extLst>
                    <a:ext uri="{9D8B030D-6E8A-4147-A177-3AD203B41FA5}">
                      <a16:colId xmlns:a16="http://schemas.microsoft.com/office/drawing/2014/main" val="1067706603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986275249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2122042323"/>
                    </a:ext>
                  </a:extLst>
                </a:gridCol>
                <a:gridCol w="1454613">
                  <a:extLst>
                    <a:ext uri="{9D8B030D-6E8A-4147-A177-3AD203B41FA5}">
                      <a16:colId xmlns:a16="http://schemas.microsoft.com/office/drawing/2014/main" val="576175405"/>
                    </a:ext>
                  </a:extLst>
                </a:gridCol>
                <a:gridCol w="1161247">
                  <a:extLst>
                    <a:ext uri="{9D8B030D-6E8A-4147-A177-3AD203B41FA5}">
                      <a16:colId xmlns:a16="http://schemas.microsoft.com/office/drawing/2014/main" val="2015719553"/>
                    </a:ext>
                  </a:extLst>
                </a:gridCol>
              </a:tblGrid>
              <a:tr h="906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Facility to procuring funding for collaborations: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945527"/>
                  </a:ext>
                </a:extLst>
              </a:tr>
              <a:tr h="18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868497"/>
                  </a:ext>
                </a:extLst>
              </a:tr>
              <a:tr h="18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230029"/>
                  </a:ext>
                </a:extLst>
              </a:tr>
              <a:tr h="18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354504"/>
                  </a:ext>
                </a:extLst>
              </a:tr>
              <a:tr h="18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34629"/>
                  </a:ext>
                </a:extLst>
              </a:tr>
              <a:tr h="18133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0088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4286CE8-A294-4669-8AEE-C323BCE59C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0920" y="27961"/>
            <a:ext cx="4813359" cy="471769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Facility importance to securing funds for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03864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 descr="Survey results for how important the facility is to recruitment of various personnel.">
            <a:extLst>
              <a:ext uri="{FF2B5EF4-FFF2-40B4-BE49-F238E27FC236}">
                <a16:creationId xmlns:a16="http://schemas.microsoft.com/office/drawing/2014/main" id="{75033B3D-7331-41D0-A3D6-F7D63F5A2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97564"/>
              </p:ext>
            </p:extLst>
          </p:nvPr>
        </p:nvGraphicFramePr>
        <p:xfrm>
          <a:off x="117567" y="595422"/>
          <a:ext cx="7027816" cy="263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6523A0-3B4C-4064-B0F1-1A8C914CB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80082"/>
              </p:ext>
            </p:extLst>
          </p:nvPr>
        </p:nvGraphicFramePr>
        <p:xfrm>
          <a:off x="117567" y="3331028"/>
          <a:ext cx="7027817" cy="3827414"/>
        </p:xfrm>
        <a:graphic>
          <a:graphicData uri="http://schemas.openxmlformats.org/drawingml/2006/table">
            <a:tbl>
              <a:tblPr firstRow="1"/>
              <a:tblGrid>
                <a:gridCol w="1201783">
                  <a:extLst>
                    <a:ext uri="{9D8B030D-6E8A-4147-A177-3AD203B41FA5}">
                      <a16:colId xmlns:a16="http://schemas.microsoft.com/office/drawing/2014/main" val="1055301896"/>
                    </a:ext>
                  </a:extLst>
                </a:gridCol>
                <a:gridCol w="1362517">
                  <a:extLst>
                    <a:ext uri="{9D8B030D-6E8A-4147-A177-3AD203B41FA5}">
                      <a16:colId xmlns:a16="http://schemas.microsoft.com/office/drawing/2014/main" val="2661959731"/>
                    </a:ext>
                  </a:extLst>
                </a:gridCol>
                <a:gridCol w="1269702">
                  <a:extLst>
                    <a:ext uri="{9D8B030D-6E8A-4147-A177-3AD203B41FA5}">
                      <a16:colId xmlns:a16="http://schemas.microsoft.com/office/drawing/2014/main" val="1088650469"/>
                    </a:ext>
                  </a:extLst>
                </a:gridCol>
                <a:gridCol w="1269702">
                  <a:extLst>
                    <a:ext uri="{9D8B030D-6E8A-4147-A177-3AD203B41FA5}">
                      <a16:colId xmlns:a16="http://schemas.microsoft.com/office/drawing/2014/main" val="485046342"/>
                    </a:ext>
                  </a:extLst>
                </a:gridCol>
                <a:gridCol w="1013627">
                  <a:extLst>
                    <a:ext uri="{9D8B030D-6E8A-4147-A177-3AD203B41FA5}">
                      <a16:colId xmlns:a16="http://schemas.microsoft.com/office/drawing/2014/main" val="2341164526"/>
                    </a:ext>
                  </a:extLst>
                </a:gridCol>
                <a:gridCol w="910486">
                  <a:extLst>
                    <a:ext uri="{9D8B030D-6E8A-4147-A177-3AD203B41FA5}">
                      <a16:colId xmlns:a16="http://schemas.microsoft.com/office/drawing/2014/main" val="2369148944"/>
                    </a:ext>
                  </a:extLst>
                </a:gridCol>
              </a:tblGrid>
              <a:tr h="6379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Facility to Recruitment of: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Tenure-track PIs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Staff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Post-docs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Graduate Students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Under-graduates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109590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44031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597665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999451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95694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30671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905894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359010"/>
                  </a:ext>
                </a:extLst>
              </a:tr>
              <a:tr h="6379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Facility to Recruitment of: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Tenure-track PIs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Staff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Post-docs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Graduate Students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Under-graduates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199931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275431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038100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371635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031147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603290"/>
                  </a:ext>
                </a:extLst>
              </a:tr>
            </a:tbl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46BC35CD-E432-404F-A9D7-A1061CC650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00092" y="91015"/>
            <a:ext cx="3324801" cy="399904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Importance of Facility to Recruitment</a:t>
            </a:r>
          </a:p>
        </p:txBody>
      </p:sp>
    </p:spTree>
    <p:extLst>
      <p:ext uri="{BB962C8B-B14F-4D97-AF65-F5344CB8AC3E}">
        <p14:creationId xmlns:p14="http://schemas.microsoft.com/office/powerpoint/2010/main" val="227304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the facility is with regard to providing expertise or training.">
            <a:extLst>
              <a:ext uri="{FF2B5EF4-FFF2-40B4-BE49-F238E27FC236}">
                <a16:creationId xmlns:a16="http://schemas.microsoft.com/office/drawing/2014/main" id="{4E48BCBC-FF2B-487B-A2D4-0D6016C57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315122"/>
              </p:ext>
            </p:extLst>
          </p:nvPr>
        </p:nvGraphicFramePr>
        <p:xfrm>
          <a:off x="132066" y="457200"/>
          <a:ext cx="7039296" cy="264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72F4E9-05C9-4310-B193-664E0580F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95778"/>
              </p:ext>
            </p:extLst>
          </p:nvPr>
        </p:nvGraphicFramePr>
        <p:xfrm>
          <a:off x="132066" y="3241861"/>
          <a:ext cx="7039295" cy="3908844"/>
        </p:xfrm>
        <a:graphic>
          <a:graphicData uri="http://schemas.openxmlformats.org/drawingml/2006/table">
            <a:tbl>
              <a:tblPr firstRow="1"/>
              <a:tblGrid>
                <a:gridCol w="1378235">
                  <a:extLst>
                    <a:ext uri="{9D8B030D-6E8A-4147-A177-3AD203B41FA5}">
                      <a16:colId xmlns:a16="http://schemas.microsoft.com/office/drawing/2014/main" val="4094378050"/>
                    </a:ext>
                  </a:extLst>
                </a:gridCol>
                <a:gridCol w="1572539">
                  <a:extLst>
                    <a:ext uri="{9D8B030D-6E8A-4147-A177-3AD203B41FA5}">
                      <a16:colId xmlns:a16="http://schemas.microsoft.com/office/drawing/2014/main" val="102024165"/>
                    </a:ext>
                  </a:extLst>
                </a:gridCol>
                <a:gridCol w="1461063">
                  <a:extLst>
                    <a:ext uri="{9D8B030D-6E8A-4147-A177-3AD203B41FA5}">
                      <a16:colId xmlns:a16="http://schemas.microsoft.com/office/drawing/2014/main" val="3086599753"/>
                    </a:ext>
                  </a:extLst>
                </a:gridCol>
                <a:gridCol w="1461063">
                  <a:extLst>
                    <a:ext uri="{9D8B030D-6E8A-4147-A177-3AD203B41FA5}">
                      <a16:colId xmlns:a16="http://schemas.microsoft.com/office/drawing/2014/main" val="1761626064"/>
                    </a:ext>
                  </a:extLst>
                </a:gridCol>
                <a:gridCol w="1166395">
                  <a:extLst>
                    <a:ext uri="{9D8B030D-6E8A-4147-A177-3AD203B41FA5}">
                      <a16:colId xmlns:a16="http://schemas.microsoft.com/office/drawing/2014/main" val="1342171348"/>
                    </a:ext>
                  </a:extLst>
                </a:gridCol>
              </a:tblGrid>
              <a:tr h="651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GF Expertise &amp; Training for: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Sanger-Sequencing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qPCR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Molecular Biology Techniques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354718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694849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042280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52782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958256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28645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858829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463575"/>
                  </a:ext>
                </a:extLst>
              </a:tr>
              <a:tr h="651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GF Expertise &amp; Training for: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Sanger-Sequencing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qPCR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Molecular Biology Techniques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892381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682821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888630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736006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553874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838618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8E2EE48-89FA-43F0-A47E-84514760FC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6808" y="81124"/>
            <a:ext cx="3973387" cy="376076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Importance of Facility Expertise &amp; Training</a:t>
            </a:r>
          </a:p>
        </p:txBody>
      </p:sp>
    </p:spTree>
    <p:extLst>
      <p:ext uri="{BB962C8B-B14F-4D97-AF65-F5344CB8AC3E}">
        <p14:creationId xmlns:p14="http://schemas.microsoft.com/office/powerpoint/2010/main" val="119682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the facility's current in-house instruments are (by Instrument).">
            <a:extLst>
              <a:ext uri="{FF2B5EF4-FFF2-40B4-BE49-F238E27FC236}">
                <a16:creationId xmlns:a16="http://schemas.microsoft.com/office/drawing/2014/main" id="{46DEFA8B-77B1-4A11-A640-F1AD535DC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259512"/>
              </p:ext>
            </p:extLst>
          </p:nvPr>
        </p:nvGraphicFramePr>
        <p:xfrm>
          <a:off x="148975" y="457199"/>
          <a:ext cx="7017249" cy="373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AD0782-8FAA-4BB5-A914-312272253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31136"/>
              </p:ext>
            </p:extLst>
          </p:nvPr>
        </p:nvGraphicFramePr>
        <p:xfrm>
          <a:off x="148973" y="4391148"/>
          <a:ext cx="7017248" cy="2701988"/>
        </p:xfrm>
        <a:graphic>
          <a:graphicData uri="http://schemas.openxmlformats.org/drawingml/2006/table">
            <a:tbl>
              <a:tblPr firstRow="1"/>
              <a:tblGrid>
                <a:gridCol w="820784">
                  <a:extLst>
                    <a:ext uri="{9D8B030D-6E8A-4147-A177-3AD203B41FA5}">
                      <a16:colId xmlns:a16="http://schemas.microsoft.com/office/drawing/2014/main" val="3729977180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2863310925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1891018471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222967642"/>
                    </a:ext>
                  </a:extLst>
                </a:gridCol>
                <a:gridCol w="642647">
                  <a:extLst>
                    <a:ext uri="{9D8B030D-6E8A-4147-A177-3AD203B41FA5}">
                      <a16:colId xmlns:a16="http://schemas.microsoft.com/office/drawing/2014/main" val="1454453983"/>
                    </a:ext>
                  </a:extLst>
                </a:gridCol>
                <a:gridCol w="577254">
                  <a:extLst>
                    <a:ext uri="{9D8B030D-6E8A-4147-A177-3AD203B41FA5}">
                      <a16:colId xmlns:a16="http://schemas.microsoft.com/office/drawing/2014/main" val="2648259301"/>
                    </a:ext>
                  </a:extLst>
                </a:gridCol>
                <a:gridCol w="694509">
                  <a:extLst>
                    <a:ext uri="{9D8B030D-6E8A-4147-A177-3AD203B41FA5}">
                      <a16:colId xmlns:a16="http://schemas.microsoft.com/office/drawing/2014/main" val="1157453930"/>
                    </a:ext>
                  </a:extLst>
                </a:gridCol>
                <a:gridCol w="694509">
                  <a:extLst>
                    <a:ext uri="{9D8B030D-6E8A-4147-A177-3AD203B41FA5}">
                      <a16:colId xmlns:a16="http://schemas.microsoft.com/office/drawing/2014/main" val="2676921613"/>
                    </a:ext>
                  </a:extLst>
                </a:gridCol>
                <a:gridCol w="532156">
                  <a:extLst>
                    <a:ext uri="{9D8B030D-6E8A-4147-A177-3AD203B41FA5}">
                      <a16:colId xmlns:a16="http://schemas.microsoft.com/office/drawing/2014/main" val="3674165449"/>
                    </a:ext>
                  </a:extLst>
                </a:gridCol>
                <a:gridCol w="640392">
                  <a:extLst>
                    <a:ext uri="{9D8B030D-6E8A-4147-A177-3AD203B41FA5}">
                      <a16:colId xmlns:a16="http://schemas.microsoft.com/office/drawing/2014/main" val="2853741656"/>
                    </a:ext>
                  </a:extLst>
                </a:gridCol>
              </a:tblGrid>
              <a:tr h="568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Instruments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ABI3130xl (Sanger-Sequencing &amp; FA)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Torrent S5 (NGS)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ViiA7 &amp; QS6-Flex (qPCR)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Veriti Thermal-Cycler (std 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Smart-Check (Pipette verification)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SpeedVac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Diagenode Bioruptor (DNA shearing)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5810R Plate Centrifuge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Typhoon 8600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725666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05070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11868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2616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093220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36761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690675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322631"/>
                  </a:ext>
                </a:extLst>
              </a:tr>
              <a:tr h="568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Instruments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ABI3130xl (Sanger-Sequencing &amp; FA)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Torrent S5 (NGS)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ViiA7 &amp; QS6-Flex (qPCR)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Thermal-Cycler (std 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Smart-Check (Pipette verification)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SpeedVac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Diagenode Bioruptor (DNA shearing)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5810R Plate Centrifuge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Typhoon 8600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10925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685402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259067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329089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927990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DB2D144B-560D-4CEC-941E-B911D38703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1264" y="38060"/>
            <a:ext cx="5951043" cy="3680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n-lt"/>
              </a:rPr>
              <a:t>Importance of current in-House Instruments: by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Instrument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Survey results for how important the facility's current in-house instruments are (by Importance).">
            <a:extLst>
              <a:ext uri="{FF2B5EF4-FFF2-40B4-BE49-F238E27FC236}">
                <a16:creationId xmlns:a16="http://schemas.microsoft.com/office/drawing/2014/main" id="{D1B3BA85-2059-47EB-A3CA-1707126905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3906"/>
              </p:ext>
            </p:extLst>
          </p:nvPr>
        </p:nvGraphicFramePr>
        <p:xfrm>
          <a:off x="189412" y="542259"/>
          <a:ext cx="6936376" cy="367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C55E28C-C559-4C24-B80F-68E090729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05941"/>
              </p:ext>
            </p:extLst>
          </p:nvPr>
        </p:nvGraphicFramePr>
        <p:xfrm>
          <a:off x="148973" y="4391148"/>
          <a:ext cx="7017248" cy="2701988"/>
        </p:xfrm>
        <a:graphic>
          <a:graphicData uri="http://schemas.openxmlformats.org/drawingml/2006/table">
            <a:tbl>
              <a:tblPr firstRow="1"/>
              <a:tblGrid>
                <a:gridCol w="820784">
                  <a:extLst>
                    <a:ext uri="{9D8B030D-6E8A-4147-A177-3AD203B41FA5}">
                      <a16:colId xmlns:a16="http://schemas.microsoft.com/office/drawing/2014/main" val="3729977180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2863310925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1891018471"/>
                    </a:ext>
                  </a:extLst>
                </a:gridCol>
                <a:gridCol w="804999">
                  <a:extLst>
                    <a:ext uri="{9D8B030D-6E8A-4147-A177-3AD203B41FA5}">
                      <a16:colId xmlns:a16="http://schemas.microsoft.com/office/drawing/2014/main" val="222967642"/>
                    </a:ext>
                  </a:extLst>
                </a:gridCol>
                <a:gridCol w="642647">
                  <a:extLst>
                    <a:ext uri="{9D8B030D-6E8A-4147-A177-3AD203B41FA5}">
                      <a16:colId xmlns:a16="http://schemas.microsoft.com/office/drawing/2014/main" val="1454453983"/>
                    </a:ext>
                  </a:extLst>
                </a:gridCol>
                <a:gridCol w="577254">
                  <a:extLst>
                    <a:ext uri="{9D8B030D-6E8A-4147-A177-3AD203B41FA5}">
                      <a16:colId xmlns:a16="http://schemas.microsoft.com/office/drawing/2014/main" val="2648259301"/>
                    </a:ext>
                  </a:extLst>
                </a:gridCol>
                <a:gridCol w="694509">
                  <a:extLst>
                    <a:ext uri="{9D8B030D-6E8A-4147-A177-3AD203B41FA5}">
                      <a16:colId xmlns:a16="http://schemas.microsoft.com/office/drawing/2014/main" val="1157453930"/>
                    </a:ext>
                  </a:extLst>
                </a:gridCol>
                <a:gridCol w="694509">
                  <a:extLst>
                    <a:ext uri="{9D8B030D-6E8A-4147-A177-3AD203B41FA5}">
                      <a16:colId xmlns:a16="http://schemas.microsoft.com/office/drawing/2014/main" val="2676921613"/>
                    </a:ext>
                  </a:extLst>
                </a:gridCol>
                <a:gridCol w="532156">
                  <a:extLst>
                    <a:ext uri="{9D8B030D-6E8A-4147-A177-3AD203B41FA5}">
                      <a16:colId xmlns:a16="http://schemas.microsoft.com/office/drawing/2014/main" val="3674165449"/>
                    </a:ext>
                  </a:extLst>
                </a:gridCol>
                <a:gridCol w="640392">
                  <a:extLst>
                    <a:ext uri="{9D8B030D-6E8A-4147-A177-3AD203B41FA5}">
                      <a16:colId xmlns:a16="http://schemas.microsoft.com/office/drawing/2014/main" val="2853741656"/>
                    </a:ext>
                  </a:extLst>
                </a:gridCol>
              </a:tblGrid>
              <a:tr h="568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Instruments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ABI3130xl (Sanger-Sequencing &amp; FA)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Torrent S5 (NGS)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ViiA7 &amp; QS6-Flex (qPCR)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Veriti Thermal-Cycler (std 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Smart-Check (Pipette verification)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SpeedVac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Diagenode Bioruptor (DNA shearing)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5810R Plate Centrifuge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Typhoon 8600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725666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05070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11868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2616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093220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36761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690675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322631"/>
                  </a:ext>
                </a:extLst>
              </a:tr>
              <a:tr h="568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Instruments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ABI3130xl (Sanger-Sequencing &amp; FA)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Torrent S5 (NGS)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ViiA7 &amp; QS6-Flex (qPCR)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Thermal-Cycler (std PCR)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Smart-Check (Pipette verification)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SpeedVac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Diagenode Bioruptor (DNA shearing)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5810R Plate Centrifuge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Typhoon 8600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10925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685402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259067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329089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090" marR="6090" marT="6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927990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0767CAC6-EC45-4229-937D-2B59B9E198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0120" y="134285"/>
            <a:ext cx="5174866" cy="407974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Importance of current in-House Instruments: by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Importance</a:t>
            </a:r>
          </a:p>
        </p:txBody>
      </p:sp>
    </p:spTree>
    <p:extLst>
      <p:ext uri="{BB962C8B-B14F-4D97-AF65-F5344CB8AC3E}">
        <p14:creationId xmlns:p14="http://schemas.microsoft.com/office/powerpoint/2010/main" val="122769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Survey results for how important the facility's current in-house services are.">
            <a:extLst>
              <a:ext uri="{FF2B5EF4-FFF2-40B4-BE49-F238E27FC236}">
                <a16:creationId xmlns:a16="http://schemas.microsoft.com/office/drawing/2014/main" id="{79E7BB22-8430-4179-ABCF-1784AA0882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080036"/>
              </p:ext>
            </p:extLst>
          </p:nvPr>
        </p:nvGraphicFramePr>
        <p:xfrm>
          <a:off x="130629" y="499730"/>
          <a:ext cx="7001691" cy="301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15E6EC-57E6-4721-B32C-D0AD27786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97265"/>
              </p:ext>
            </p:extLst>
          </p:nvPr>
        </p:nvGraphicFramePr>
        <p:xfrm>
          <a:off x="130630" y="3705225"/>
          <a:ext cx="7001690" cy="3429000"/>
        </p:xfrm>
        <a:graphic>
          <a:graphicData uri="http://schemas.openxmlformats.org/drawingml/2006/table">
            <a:tbl>
              <a:tblPr firstRow="1"/>
              <a:tblGrid>
                <a:gridCol w="1289786">
                  <a:extLst>
                    <a:ext uri="{9D8B030D-6E8A-4147-A177-3AD203B41FA5}">
                      <a16:colId xmlns:a16="http://schemas.microsoft.com/office/drawing/2014/main" val="2549872645"/>
                    </a:ext>
                  </a:extLst>
                </a:gridCol>
                <a:gridCol w="1264981">
                  <a:extLst>
                    <a:ext uri="{9D8B030D-6E8A-4147-A177-3AD203B41FA5}">
                      <a16:colId xmlns:a16="http://schemas.microsoft.com/office/drawing/2014/main" val="2074199387"/>
                    </a:ext>
                  </a:extLst>
                </a:gridCol>
                <a:gridCol w="1264981">
                  <a:extLst>
                    <a:ext uri="{9D8B030D-6E8A-4147-A177-3AD203B41FA5}">
                      <a16:colId xmlns:a16="http://schemas.microsoft.com/office/drawing/2014/main" val="2795501607"/>
                    </a:ext>
                  </a:extLst>
                </a:gridCol>
                <a:gridCol w="1264981">
                  <a:extLst>
                    <a:ext uri="{9D8B030D-6E8A-4147-A177-3AD203B41FA5}">
                      <a16:colId xmlns:a16="http://schemas.microsoft.com/office/drawing/2014/main" val="4169011426"/>
                    </a:ext>
                  </a:extLst>
                </a:gridCol>
                <a:gridCol w="1009859">
                  <a:extLst>
                    <a:ext uri="{9D8B030D-6E8A-4147-A177-3AD203B41FA5}">
                      <a16:colId xmlns:a16="http://schemas.microsoft.com/office/drawing/2014/main" val="2159775615"/>
                    </a:ext>
                  </a:extLst>
                </a:gridCol>
                <a:gridCol w="907102">
                  <a:extLst>
                    <a:ext uri="{9D8B030D-6E8A-4147-A177-3AD203B41FA5}">
                      <a16:colId xmlns:a16="http://schemas.microsoft.com/office/drawing/2014/main" val="3282217379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Full-Service DNA Sequencing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Bioanalyzer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Qubit4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DNA Size-Selection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 &amp; Reagents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440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008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89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326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395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Opinion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64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24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87726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of current in-House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Full-Service DNA Sequencing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Bioanalyzer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Qubit4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DNA Size-Selection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 &amp; Reagents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491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Critical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100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43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002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601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958499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133661C-6BA7-4882-8F8A-3CA596FD04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40603" y="0"/>
            <a:ext cx="3813899" cy="578095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Importance of current in-House Services</a:t>
            </a:r>
          </a:p>
        </p:txBody>
      </p:sp>
    </p:spTree>
    <p:extLst>
      <p:ext uri="{BB962C8B-B14F-4D97-AF65-F5344CB8AC3E}">
        <p14:creationId xmlns:p14="http://schemas.microsoft.com/office/powerpoint/2010/main" val="260346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1631</Words>
  <Application>Microsoft Office PowerPoint</Application>
  <PresentationFormat>Custom</PresentationFormat>
  <Paragraphs>869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Respondents' classification (N = 80)</vt:lpstr>
      <vt:lpstr>Respondents' affiliations by College (N = 80)</vt:lpstr>
      <vt:lpstr>Facility mentioned in Grant Applications</vt:lpstr>
      <vt:lpstr>Facility importance to securing funds for Collaborations</vt:lpstr>
      <vt:lpstr>Importance of Facility to Recruitment</vt:lpstr>
      <vt:lpstr>Importance of Facility Expertise &amp; Training</vt:lpstr>
      <vt:lpstr>Importance of current in-House Instruments: by Instrument </vt:lpstr>
      <vt:lpstr>Importance of current in-House Instruments: by Importance</vt:lpstr>
      <vt:lpstr>Importance of current in-House Services</vt:lpstr>
      <vt:lpstr>Importance of Potential in-House Instruments: by Instrument</vt:lpstr>
      <vt:lpstr>Importance of Potential in-House Instruments: by Importance</vt:lpstr>
      <vt:lpstr>Respondents suggested Instrument Upgrades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Respondents' classification (N = 80)</dc:title>
  <dc:creator>Scott W Herke</dc:creator>
  <cp:lastModifiedBy>Scott W Herke</cp:lastModifiedBy>
  <cp:revision>2</cp:revision>
  <dcterms:created xsi:type="dcterms:W3CDTF">2021-11-18T16:07:29Z</dcterms:created>
  <dcterms:modified xsi:type="dcterms:W3CDTF">2021-11-18T22:31:09Z</dcterms:modified>
</cp:coreProperties>
</file>